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33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8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9" r:id="rId31"/>
    <p:sldId id="277" r:id="rId32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1950E-25C5-4102-A93C-92B9D35F8B8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D52E7-FD64-4369-BFDD-1D411569AA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90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52E7-FD64-4369-BFDD-1D411569AAF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76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6000" b="0" strike="noStrike" spc="-1">
                <a:solidFill>
                  <a:srgbClr val="000000"/>
                </a:solidFill>
                <a:latin typeface="Calibri Light"/>
              </a:rPr>
              <a:t>Kliknij, aby edytować styl</a:t>
            </a:r>
            <a:endParaRPr lang="pl-PL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C720686-78DC-4C78-AEDB-7AA46E84C271}" type="datetime">
              <a:rPr lang="pl-PL" sz="1200" b="0" strike="noStrike" spc="-1">
                <a:solidFill>
                  <a:srgbClr val="8B8B8B"/>
                </a:solidFill>
                <a:latin typeface="Calibri"/>
              </a:rPr>
              <a:t>23.10.2023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DF9B933-FE4E-46C3-9ADF-50B277530201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A605679-B8B4-4E9A-BD32-33FB5616606A}" type="datetime">
              <a:rPr lang="pl-PL" sz="1200" b="0" strike="noStrike" spc="-1">
                <a:solidFill>
                  <a:srgbClr val="8B8B8B"/>
                </a:solidFill>
                <a:latin typeface="Calibri"/>
              </a:rPr>
              <a:t>23.10.2023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FA6D543-56F6-4E41-9838-5E254028C321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Kliknij, aby edytować format tekstu tytułu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Calibri Light"/>
              </a:rPr>
              <a:t>Kliknij, aby edytować styl</a:t>
            </a:r>
            <a:endParaRPr lang="pl-PL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264121D-550D-436E-A618-A68C6DF97295}" type="datetime">
              <a:rPr lang="pl-PL" sz="1200" b="0" strike="noStrike" spc="-1">
                <a:solidFill>
                  <a:srgbClr val="8B8B8B"/>
                </a:solidFill>
                <a:latin typeface="Calibri"/>
              </a:rPr>
              <a:t>23.10.2023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B472F96-4489-4F2A-A3FA-E2222D4FE362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532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7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87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3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38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102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9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68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42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2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2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20" b="0" strike="noStrike" spc="-1">
                <a:latin typeface="Arial"/>
              </a:rPr>
              <a:t>Siódmy poziom konspektu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609480" y="6247440"/>
            <a:ext cx="284040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4169520" y="6247440"/>
            <a:ext cx="386460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8741520" y="6247440"/>
            <a:ext cx="284040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14ACA98E-F5D4-44EE-93B9-08ED5243865E}" type="slidenum">
              <a:rPr lang="pl-PL" sz="1400" b="0" strike="noStrike" spc="-1">
                <a:latin typeface="Times New Roman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 flipH="1" flipV="1">
            <a:off x="-360" y="5442120"/>
            <a:ext cx="12192120" cy="1415160"/>
          </a:xfrm>
          <a:prstGeom prst="flowChartDocumen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PlaceHolder 2"/>
          <p:cNvSpPr>
            <a:spLocks noGrp="1"/>
          </p:cNvSpPr>
          <p:nvPr>
            <p:ph type="title"/>
          </p:nvPr>
        </p:nvSpPr>
        <p:spPr>
          <a:xfrm>
            <a:off x="0" y="1959120"/>
            <a:ext cx="10886040" cy="130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3990" b="0" strike="noStrike" spc="-1">
                <a:solidFill>
                  <a:srgbClr val="DD41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35240" y="3483000"/>
            <a:ext cx="11321280" cy="20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281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2910" b="0" strike="noStrike" spc="-1">
                <a:solidFill>
                  <a:srgbClr val="009BDD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026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2540" b="0" strike="noStrike" spc="-1">
                <a:solidFill>
                  <a:srgbClr val="009BDD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765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2180" b="0" strike="noStrike" spc="-1">
                <a:solidFill>
                  <a:srgbClr val="009BDD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07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1810" b="0" strike="noStrike" spc="-1">
                <a:solidFill>
                  <a:srgbClr val="009BDD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52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2190" b="0" strike="noStrike" spc="-1">
                <a:solidFill>
                  <a:srgbClr val="009BDD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303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2650" b="0" strike="noStrike" spc="-1">
                <a:solidFill>
                  <a:srgbClr val="009BDD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366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9BDD"/>
                </a:solidFill>
                <a:latin typeface="Arial"/>
              </a:rPr>
              <a:t>Siódmy poziom konspektu</a:t>
            </a:r>
          </a:p>
        </p:txBody>
      </p:sp>
      <p:sp>
        <p:nvSpPr>
          <p:cNvPr id="167" name="TextShape 4"/>
          <p:cNvSpPr txBox="1"/>
          <p:nvPr/>
        </p:nvSpPr>
        <p:spPr>
          <a:xfrm>
            <a:off x="435240" y="6313680"/>
            <a:ext cx="2830320" cy="435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solidFill>
                  <a:srgbClr val="FFFFFF"/>
                </a:solidFill>
                <a:latin typeface="Times New Roman"/>
              </a:rPr>
              <a:t>&lt;data/godzina&gt;</a:t>
            </a:r>
          </a:p>
        </p:txBody>
      </p:sp>
      <p:sp>
        <p:nvSpPr>
          <p:cNvPr id="168" name="TextShape 5"/>
          <p:cNvSpPr txBox="1"/>
          <p:nvPr/>
        </p:nvSpPr>
        <p:spPr>
          <a:xfrm>
            <a:off x="4136400" y="6313680"/>
            <a:ext cx="3918960" cy="435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pl-PL" sz="1400" b="0" strike="noStrike" spc="-1">
                <a:solidFill>
                  <a:srgbClr val="FFFFFF"/>
                </a:solidFill>
                <a:latin typeface="Times New Roman"/>
              </a:rPr>
              <a:t>&lt;stopka&gt;</a:t>
            </a:r>
          </a:p>
        </p:txBody>
      </p:sp>
      <p:sp>
        <p:nvSpPr>
          <p:cNvPr id="169" name="TextShape 6"/>
          <p:cNvSpPr txBox="1"/>
          <p:nvPr/>
        </p:nvSpPr>
        <p:spPr>
          <a:xfrm>
            <a:off x="8926200" y="6313680"/>
            <a:ext cx="2830320" cy="435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r"/>
            <a:fld id="{2E55FDDE-43B2-4649-983C-30B7DC698123}" type="slidenum">
              <a:rPr lang="pl-PL" sz="1400" b="0" strike="noStrike" spc="-1">
                <a:solidFill>
                  <a:srgbClr val="FFFFFF"/>
                </a:solidFill>
                <a:latin typeface="Times New Roman"/>
              </a:rPr>
              <a:t>‹#›</a:t>
            </a:fld>
            <a:endParaRPr lang="pl-PL" sz="1400" b="0" strike="noStrike" spc="-1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4571640"/>
            <a:ext cx="12192120" cy="2286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PlaceHolder 2"/>
          <p:cNvSpPr>
            <a:spLocks noGrp="1"/>
          </p:cNvSpPr>
          <p:nvPr>
            <p:ph type="dt"/>
          </p:nvPr>
        </p:nvSpPr>
        <p:spPr>
          <a:xfrm>
            <a:off x="543960" y="6204600"/>
            <a:ext cx="2830320" cy="544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2400" b="0" strike="noStrike" spc="-1">
                <a:solidFill>
                  <a:srgbClr val="DBF5F9"/>
                </a:solidFill>
                <a:latin typeface="Source Sans Pro"/>
              </a:rPr>
              <a:t>&lt;data/godzina&gt; </a:t>
            </a:r>
          </a:p>
        </p:txBody>
      </p:sp>
      <p:sp>
        <p:nvSpPr>
          <p:cNvPr id="208" name="PlaceHolder 3"/>
          <p:cNvSpPr>
            <a:spLocks noGrp="1"/>
          </p:cNvSpPr>
          <p:nvPr>
            <p:ph type="ftr"/>
          </p:nvPr>
        </p:nvSpPr>
        <p:spPr>
          <a:xfrm>
            <a:off x="4136400" y="6204600"/>
            <a:ext cx="3918960" cy="544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pl-PL" sz="2400" b="0" strike="noStrike" spc="-1">
                <a:solidFill>
                  <a:srgbClr val="DBF5F9"/>
                </a:solidFill>
                <a:latin typeface="Source Sans Pro"/>
              </a:rPr>
              <a:t>&lt;stopka&gt; </a:t>
            </a:r>
          </a:p>
        </p:txBody>
      </p:sp>
      <p:sp>
        <p:nvSpPr>
          <p:cNvPr id="209" name="PlaceHolder 4"/>
          <p:cNvSpPr>
            <a:spLocks noGrp="1"/>
          </p:cNvSpPr>
          <p:nvPr>
            <p:ph type="sldNum"/>
          </p:nvPr>
        </p:nvSpPr>
        <p:spPr>
          <a:xfrm>
            <a:off x="8708400" y="6204600"/>
            <a:ext cx="2830320" cy="544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4F41954D-BE41-415E-829F-70425EC118B5}" type="slidenum">
              <a:rPr lang="pl-PL" sz="2400" b="0" strike="noStrike" spc="-1">
                <a:solidFill>
                  <a:srgbClr val="DBF5F9"/>
                </a:solidFill>
                <a:latin typeface="Source Sans Pro"/>
              </a:rPr>
              <a:t>‹#›</a:t>
            </a:fld>
            <a:r>
              <a:rPr lang="pl-PL" sz="2400" b="0" strike="noStrike" spc="-1">
                <a:solidFill>
                  <a:srgbClr val="DBF5F9"/>
                </a:solidFill>
                <a:latin typeface="Source Sans Pro"/>
              </a:rPr>
              <a:t> </a:t>
            </a: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543960" y="326160"/>
            <a:ext cx="10886040" cy="391896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r>
              <a:rPr lang="pl-PL" sz="7260" b="0" strike="noStrike" spc="-1">
                <a:solidFill>
                  <a:srgbClr val="04617B"/>
                </a:solidFill>
                <a:latin typeface="Source Sans Pro Light"/>
              </a:rPr>
              <a:t>Kliknij, aby edytować format tekstu tytułu</a:t>
            </a:r>
          </a:p>
        </p:txBody>
      </p:sp>
      <p:sp>
        <p:nvSpPr>
          <p:cNvPr id="211" name="PlaceHolder 6"/>
          <p:cNvSpPr>
            <a:spLocks noGrp="1"/>
          </p:cNvSpPr>
          <p:nvPr>
            <p:ph type="body"/>
          </p:nvPr>
        </p:nvSpPr>
        <p:spPr>
          <a:xfrm>
            <a:off x="543960" y="4680720"/>
            <a:ext cx="10886040" cy="2255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Aft>
                <a:spcPts val="1117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pl-PL" sz="2540" b="0" strike="noStrike" spc="-1">
                <a:solidFill>
                  <a:srgbClr val="DBF5F9"/>
                </a:solidFill>
                <a:latin typeface="Source Sans Pro"/>
              </a:rPr>
              <a:t>Kliknij, aby edytować format tekstu konspektu</a:t>
            </a:r>
          </a:p>
          <a:p>
            <a:pPr marL="864000" lvl="1" indent="-324000">
              <a:spcAft>
                <a:spcPts val="1015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DBF5F9"/>
                </a:solidFill>
                <a:latin typeface="Source Sans Pro"/>
              </a:rPr>
              <a:t>Drugi poziom konspektu</a:t>
            </a:r>
          </a:p>
          <a:p>
            <a:pPr marL="1296000" lvl="2" indent="-288000">
              <a:spcAft>
                <a:spcPts val="765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pl-PL" sz="2180" b="0" strike="noStrike" spc="-1">
                <a:solidFill>
                  <a:srgbClr val="DBF5F9"/>
                </a:solidFill>
                <a:latin typeface="Source Sans Pro"/>
              </a:rPr>
              <a:t>Trzeci poziom konspektu</a:t>
            </a:r>
          </a:p>
          <a:p>
            <a:pPr marL="1728000" lvl="3" indent="-216000">
              <a:spcAft>
                <a:spcPts val="507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pl-PL" sz="1810" b="0" strike="noStrike" spc="-1">
                <a:solidFill>
                  <a:srgbClr val="DBF5F9"/>
                </a:solidFill>
                <a:latin typeface="Source Sans Pro"/>
              </a:rPr>
              <a:t>Czwarty poziom konspektu</a:t>
            </a:r>
          </a:p>
          <a:p>
            <a:pPr marL="2160000" lvl="4" indent="-216000">
              <a:spcAft>
                <a:spcPts val="252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pl-PL" sz="1810" b="0" strike="noStrike" spc="-1">
                <a:solidFill>
                  <a:srgbClr val="DBF5F9"/>
                </a:solidFill>
                <a:latin typeface="Source Sans Pro"/>
              </a:rPr>
              <a:t>Piąty poziom konspektu</a:t>
            </a:r>
          </a:p>
          <a:p>
            <a:pPr marL="2592000" lvl="5" indent="-216000">
              <a:spcAft>
                <a:spcPts val="252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pl-PL" sz="1810" b="0" strike="noStrike" spc="-1">
                <a:solidFill>
                  <a:srgbClr val="DBF5F9"/>
                </a:solidFill>
                <a:latin typeface="Source Sans Pro"/>
              </a:rPr>
              <a:t>Szósty poziom konspektu</a:t>
            </a:r>
          </a:p>
          <a:p>
            <a:pPr marL="3024000" lvl="6" indent="-216000">
              <a:spcAft>
                <a:spcPts val="252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pl-PL" sz="1810" b="0" strike="noStrike" spc="-1">
                <a:solidFill>
                  <a:srgbClr val="DBF5F9"/>
                </a:solidFill>
                <a:latin typeface="Source Sans Pro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0" y="6531120"/>
            <a:ext cx="12192120" cy="3265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2"/>
          <p:cNvSpPr/>
          <p:nvPr/>
        </p:nvSpPr>
        <p:spPr>
          <a:xfrm>
            <a:off x="0" y="0"/>
            <a:ext cx="12192120" cy="14698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PlaceHolder 3"/>
          <p:cNvSpPr>
            <a:spLocks noGrp="1"/>
          </p:cNvSpPr>
          <p:nvPr>
            <p:ph type="title"/>
          </p:nvPr>
        </p:nvSpPr>
        <p:spPr>
          <a:xfrm>
            <a:off x="435240" y="273240"/>
            <a:ext cx="11321280" cy="869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l-PL" sz="8440" b="1" strike="noStrike" spc="-1">
                <a:solidFill>
                  <a:srgbClr val="FFFFFF"/>
                </a:solidFill>
                <a:latin typeface="Source Sans Pro Black"/>
              </a:rPr>
              <a:t>Kliknij, aby edytować format tekstu tytułu</a:t>
            </a: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435240" y="1796040"/>
            <a:ext cx="11321280" cy="916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Aft>
                <a:spcPts val="3288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pl-PL" sz="7510" b="1" strike="noStrike" spc="-1">
                <a:solidFill>
                  <a:srgbClr val="2C3E50"/>
                </a:solidFill>
                <a:latin typeface="Source Sans Pro Semibold"/>
              </a:rPr>
              <a:t>Kliknij, aby edytować format tekstu konspektu</a:t>
            </a:r>
          </a:p>
          <a:p>
            <a:pPr marL="864000" lvl="1" indent="-324000">
              <a:spcAft>
                <a:spcPts val="2642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lang="pl-PL" sz="6560" b="0" strike="noStrike" spc="-1">
                <a:solidFill>
                  <a:srgbClr val="2C3E50"/>
                </a:solidFill>
                <a:latin typeface="Source Sans Pro"/>
              </a:rPr>
              <a:t>Drugi poziom konspektu</a:t>
            </a:r>
          </a:p>
          <a:p>
            <a:pPr marL="1296000" lvl="2" indent="-288000">
              <a:spcAft>
                <a:spcPts val="197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pl-PL" sz="5630" b="0" strike="noStrike" spc="-1">
                <a:solidFill>
                  <a:srgbClr val="2C3E50"/>
                </a:solidFill>
                <a:latin typeface="Source Sans Pro"/>
              </a:rPr>
              <a:t>Trzeci poziom konspektu</a:t>
            </a:r>
          </a:p>
          <a:p>
            <a:pPr marL="1728000" lvl="3" indent="-216000">
              <a:spcAft>
                <a:spcPts val="1312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lang="pl-PL" sz="4680" b="0" strike="noStrike" spc="-1">
                <a:solidFill>
                  <a:srgbClr val="2C3E50"/>
                </a:solidFill>
                <a:latin typeface="Source Sans Pro"/>
              </a:rPr>
              <a:t>Czwarty poziom konspektu</a:t>
            </a:r>
          </a:p>
          <a:p>
            <a:pPr marL="2160000" lvl="4" indent="-216000">
              <a:spcAft>
                <a:spcPts val="646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pl-PL" sz="5650" b="0" strike="noStrike" spc="-1">
                <a:solidFill>
                  <a:srgbClr val="2C3E50"/>
                </a:solidFill>
                <a:latin typeface="Source Sans Pro"/>
              </a:rPr>
              <a:t>Piąty poziom konspektu</a:t>
            </a:r>
          </a:p>
          <a:p>
            <a:pPr marL="2592000" lvl="5" indent="-216000">
              <a:spcAft>
                <a:spcPts val="780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pl-PL" sz="6840" b="0" strike="noStrike" spc="-1">
                <a:solidFill>
                  <a:srgbClr val="2C3E50"/>
                </a:solidFill>
                <a:latin typeface="Source Sans Pro"/>
              </a:rPr>
              <a:t>Szósty poziom konspektu</a:t>
            </a:r>
          </a:p>
          <a:p>
            <a:pPr marL="3024000" lvl="6" indent="-216000">
              <a:spcAft>
                <a:spcPts val="941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pl-PL" sz="8270" b="0" strike="noStrike" spc="-1">
                <a:solidFill>
                  <a:srgbClr val="2C3E50"/>
                </a:solidFill>
                <a:latin typeface="Source Sans Pro"/>
              </a:rPr>
              <a:t>Siódmy poziom konspektu</a:t>
            </a:r>
          </a:p>
        </p:txBody>
      </p:sp>
      <p:sp>
        <p:nvSpPr>
          <p:cNvPr id="252" name="PlaceHolder 5"/>
          <p:cNvSpPr>
            <a:spLocks noGrp="1"/>
          </p:cNvSpPr>
          <p:nvPr>
            <p:ph type="dt"/>
          </p:nvPr>
        </p:nvSpPr>
        <p:spPr>
          <a:xfrm>
            <a:off x="435240" y="6531120"/>
            <a:ext cx="3483360" cy="3265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1800" b="1" strike="noStrike" spc="-1">
                <a:solidFill>
                  <a:srgbClr val="FFFFFF"/>
                </a:solidFill>
                <a:latin typeface="Source Sans Pro Black"/>
              </a:rPr>
              <a:t>&lt;data/godzina&gt;</a:t>
            </a:r>
          </a:p>
        </p:txBody>
      </p:sp>
      <p:sp>
        <p:nvSpPr>
          <p:cNvPr id="253" name="PlaceHolder 6"/>
          <p:cNvSpPr>
            <a:spLocks noGrp="1"/>
          </p:cNvSpPr>
          <p:nvPr>
            <p:ph type="ftr"/>
          </p:nvPr>
        </p:nvSpPr>
        <p:spPr>
          <a:xfrm>
            <a:off x="4136400" y="6531120"/>
            <a:ext cx="3918960" cy="3265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pl-PL" sz="1800" b="1" strike="noStrike" spc="-1">
                <a:solidFill>
                  <a:srgbClr val="FFFFFF"/>
                </a:solidFill>
                <a:latin typeface="Source Sans Pro Black"/>
              </a:rPr>
              <a:t>&lt;stopka&gt;</a:t>
            </a:r>
          </a:p>
        </p:txBody>
      </p:sp>
      <p:sp>
        <p:nvSpPr>
          <p:cNvPr id="254" name="CustomShape 7"/>
          <p:cNvSpPr/>
          <p:nvPr/>
        </p:nvSpPr>
        <p:spPr>
          <a:xfrm>
            <a:off x="11266560" y="6258960"/>
            <a:ext cx="544320" cy="544320"/>
          </a:xfrm>
          <a:prstGeom prst="ellipse">
            <a:avLst/>
          </a:prstGeom>
          <a:solidFill>
            <a:srgbClr val="1ABC9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TextShape 8"/>
          <p:cNvSpPr txBox="1"/>
          <p:nvPr/>
        </p:nvSpPr>
        <p:spPr>
          <a:xfrm>
            <a:off x="11103480" y="6204600"/>
            <a:ext cx="870840" cy="65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fld id="{A18B0726-A013-4D14-914F-1073BAD94096}" type="slidenum">
              <a:rPr lang="pl-PL" sz="2910" b="1" strike="noStrike" spc="-1">
                <a:solidFill>
                  <a:srgbClr val="FFFFFF"/>
                </a:solidFill>
                <a:latin typeface="Source Sans Pro Black"/>
              </a:rPr>
              <a:t>‹#›</a:t>
            </a:fld>
            <a:endParaRPr lang="pl-PL" sz="2910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870840" y="3700800"/>
            <a:ext cx="10450440" cy="1306440"/>
          </a:xfrm>
          <a:prstGeom prst="rect">
            <a:avLst/>
          </a:prstGeom>
        </p:spPr>
        <p:txBody>
          <a:bodyPr lIns="0" tIns="0" rIns="0" bIns="0" anchor="ctr">
            <a:normAutofit fontScale="34000"/>
          </a:bodyPr>
          <a:lstStyle/>
          <a:p>
            <a:r>
              <a:rPr lang="pl-PL" sz="7700" b="1" strike="noStrike" spc="-1">
                <a:solidFill>
                  <a:srgbClr val="333333"/>
                </a:solidFill>
                <a:latin typeface="Noto Sans Regular"/>
              </a:rPr>
              <a:t>Kliknij, aby edytować format tekstu tytułu</a:t>
            </a: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870480" y="5225040"/>
            <a:ext cx="10450440" cy="13716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Aft>
                <a:spcPts val="3005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lang="pl-PL" sz="3850" b="0" strike="noStrike" spc="-1">
                <a:solidFill>
                  <a:srgbClr val="333333"/>
                </a:solidFill>
                <a:latin typeface="Noto Sans Bold"/>
              </a:rPr>
              <a:t>Kliknij, aby edytować format tekstu konspektu</a:t>
            </a:r>
          </a:p>
          <a:p>
            <a:pPr marL="864000" lvl="1" indent="-324000">
              <a:spcAft>
                <a:spcPts val="2384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4650" b="0" strike="noStrike" spc="-1">
                <a:solidFill>
                  <a:srgbClr val="333333"/>
                </a:solidFill>
                <a:latin typeface="Noto Sans Bold"/>
              </a:rPr>
              <a:t>Drugi poziom konspektu</a:t>
            </a:r>
          </a:p>
          <a:p>
            <a:pPr marL="1296000" lvl="2" indent="-288000">
              <a:spcAft>
                <a:spcPts val="1783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5630" b="0" strike="noStrike" spc="-1">
                <a:solidFill>
                  <a:srgbClr val="333333"/>
                </a:solidFill>
                <a:latin typeface="Noto Sans Bold"/>
              </a:rPr>
              <a:t>Trzeci poziom konspektu</a:t>
            </a:r>
          </a:p>
          <a:p>
            <a:pPr marL="1728000" lvl="3" indent="-216000">
              <a:spcAft>
                <a:spcPts val="1182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6800" b="0" strike="noStrike" spc="-1">
                <a:solidFill>
                  <a:srgbClr val="333333"/>
                </a:solidFill>
                <a:latin typeface="Noto Sans Bold"/>
              </a:rPr>
              <a:t>Czwarty poziom konspektu</a:t>
            </a:r>
          </a:p>
          <a:p>
            <a:pPr marL="2160000" lvl="4" indent="-216000">
              <a:spcAft>
                <a:spcPts val="5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8230" b="0" strike="noStrike" spc="-1">
                <a:solidFill>
                  <a:srgbClr val="333333"/>
                </a:solidFill>
                <a:latin typeface="Noto Sans Bold"/>
              </a:rPr>
              <a:t>Piąty poziom konspektu</a:t>
            </a:r>
          </a:p>
          <a:p>
            <a:pPr marL="2592000" lvl="5" indent="-216000">
              <a:spcAft>
                <a:spcPts val="697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9950" b="0" strike="noStrike" spc="-1">
                <a:solidFill>
                  <a:srgbClr val="333333"/>
                </a:solidFill>
                <a:latin typeface="Noto Sans Bold"/>
              </a:rPr>
              <a:t>Szósty poziom konspektu</a:t>
            </a:r>
          </a:p>
          <a:p>
            <a:pPr marL="3024000" lvl="6" indent="-216000">
              <a:spcAft>
                <a:spcPts val="842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2030" b="0" strike="noStrike" spc="-1">
                <a:solidFill>
                  <a:srgbClr val="333333"/>
                </a:solidFill>
                <a:latin typeface="Noto Sans Bold"/>
              </a:rPr>
              <a:t>Siódmy poziom konspektu</a:t>
            </a:r>
          </a:p>
        </p:txBody>
      </p:sp>
      <p:sp>
        <p:nvSpPr>
          <p:cNvPr id="294" name="PlaceHolder 3"/>
          <p:cNvSpPr>
            <a:spLocks noGrp="1"/>
          </p:cNvSpPr>
          <p:nvPr>
            <p:ph type="dt"/>
          </p:nvPr>
        </p:nvSpPr>
        <p:spPr>
          <a:xfrm>
            <a:off x="653040" y="6313680"/>
            <a:ext cx="2830320" cy="47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latin typeface="Noto Sans Regular"/>
              </a:rPr>
              <a:t>&lt;data/godzina&gt;</a:t>
            </a:r>
          </a:p>
        </p:txBody>
      </p:sp>
      <p:sp>
        <p:nvSpPr>
          <p:cNvPr id="295" name="PlaceHolder 4"/>
          <p:cNvSpPr>
            <a:spLocks noGrp="1"/>
          </p:cNvSpPr>
          <p:nvPr>
            <p:ph type="ftr"/>
          </p:nvPr>
        </p:nvSpPr>
        <p:spPr>
          <a:xfrm>
            <a:off x="4136400" y="6313680"/>
            <a:ext cx="3918960" cy="47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pl-PL" sz="1400" b="0" strike="noStrike" spc="-1">
                <a:latin typeface="Noto Sans Regular"/>
              </a:rPr>
              <a:t>&lt;stopka&gt;</a:t>
            </a:r>
          </a:p>
        </p:txBody>
      </p:sp>
      <p:sp>
        <p:nvSpPr>
          <p:cNvPr id="296" name="PlaceHolder 5"/>
          <p:cNvSpPr>
            <a:spLocks noGrp="1"/>
          </p:cNvSpPr>
          <p:nvPr>
            <p:ph type="sldNum"/>
          </p:nvPr>
        </p:nvSpPr>
        <p:spPr>
          <a:xfrm>
            <a:off x="8708400" y="6313680"/>
            <a:ext cx="2830320" cy="47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F52AD7CC-A154-4064-B66F-10399FC7AF45}" type="slidenum">
              <a:rPr lang="pl-PL" sz="1400" b="0" strike="noStrike" spc="-1">
                <a:latin typeface="Noto Sans Regular"/>
              </a:rPr>
              <a:t>‹#›</a:t>
            </a:fld>
            <a:r>
              <a:rPr lang="pl-PL" sz="1400" b="0" strike="noStrike" spc="-1">
                <a:latin typeface="Noto Sans Regular"/>
              </a:rPr>
              <a:t> / </a:t>
            </a:r>
            <a:fld id="{A75A466B-73D9-49F3-B0E4-26B5C080FB80}" type="slidecount">
              <a:rPr lang="pl-PL" sz="1400" b="0" strike="noStrike" spc="-1">
                <a:latin typeface="Noto Sans Regular"/>
              </a:rPr>
              <a:t>22</a:t>
            </a:fld>
            <a:endParaRPr lang="pl-PL" sz="1400" b="0" strike="noStrike" spc="-1">
              <a:latin typeface="Noto Sans Regular"/>
            </a:endParaRPr>
          </a:p>
        </p:txBody>
      </p:sp>
      <p:sp>
        <p:nvSpPr>
          <p:cNvPr id="297" name="CustomShape 6"/>
          <p:cNvSpPr/>
          <p:nvPr/>
        </p:nvSpPr>
        <p:spPr>
          <a:xfrm>
            <a:off x="0" y="3700800"/>
            <a:ext cx="653400" cy="13064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1523880" y="361080"/>
            <a:ext cx="9143640" cy="1475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6000" b="0" strike="noStrike" spc="-1">
                <a:solidFill>
                  <a:srgbClr val="000000"/>
                </a:solidFill>
                <a:latin typeface="Calibri Light"/>
              </a:rPr>
              <a:t>ROZWÓJ MOWY DZIECKA</a:t>
            </a:r>
            <a:endParaRPr lang="pl-PL" sz="6000" b="0" strike="noStrike" spc="-1">
              <a:solidFill>
                <a:srgbClr val="DD4100"/>
              </a:solidFill>
              <a:latin typeface="Arial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1523880" y="1701000"/>
            <a:ext cx="9280080" cy="51570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/>
            <a:endParaRPr lang="pl-PL" sz="3200" b="0" strike="noStrike" spc="-1">
              <a:highlight>
                <a:srgbClr val="FFFFFF"/>
              </a:highlight>
              <a:latin typeface="Arial"/>
            </a:endParaRPr>
          </a:p>
        </p:txBody>
      </p:sp>
      <p:pic>
        <p:nvPicPr>
          <p:cNvPr id="336" name="Obraz 4" descr="Jak postępować, aby rozwój mowy przebiegał prawidłowo?"/>
          <p:cNvPicPr/>
          <p:nvPr/>
        </p:nvPicPr>
        <p:blipFill>
          <a:blip r:embed="rId2"/>
          <a:stretch/>
        </p:blipFill>
        <p:spPr>
          <a:xfrm>
            <a:off x="2160000" y="1832040"/>
            <a:ext cx="7828200" cy="320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Obraz 2"/>
          <p:cNvPicPr/>
          <p:nvPr/>
        </p:nvPicPr>
        <p:blipFill>
          <a:blip r:embed="rId2"/>
          <a:stretch/>
        </p:blipFill>
        <p:spPr>
          <a:xfrm>
            <a:off x="392760" y="307440"/>
            <a:ext cx="5754600" cy="5583960"/>
          </a:xfrm>
          <a:prstGeom prst="rect">
            <a:avLst/>
          </a:prstGeom>
          <a:ln w="0"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6911640" y="851400"/>
            <a:ext cx="5156640" cy="338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Bookman Old Style"/>
              </a:rPr>
              <a:t>Dziecko sześcioletnie </a:t>
            </a:r>
            <a:r>
              <a:rPr lang="pl-PL" sz="1800" b="0" strike="noStrike" spc="-1">
                <a:solidFill>
                  <a:srgbClr val="000000"/>
                </a:solidFill>
                <a:latin typeface="Bookman Old Style"/>
              </a:rPr>
              <a:t>buduje zdania złożone, umie przytoczyć historyjkę składającą się z kilku części. Lubi żarty i gry słowne.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Bookman Old Style"/>
              </a:rPr>
              <a:t>W sferze artykulacji:</a:t>
            </a:r>
            <a:endParaRPr lang="pl-P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Bookman Old Style"/>
              </a:rPr>
              <a:t>potrafi prawidłowo wypowiadać wszystkie głoski, w tym </a:t>
            </a:r>
            <a:r>
              <a:rPr lang="pl-PL" sz="1800" b="1" i="1" strike="noStrike" spc="-1">
                <a:solidFill>
                  <a:srgbClr val="000000"/>
                </a:solidFill>
                <a:latin typeface="Bookman Old Style"/>
              </a:rPr>
              <a:t>r</a:t>
            </a:r>
            <a:endParaRPr lang="pl-P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Bookman Old Style"/>
              </a:rPr>
              <a:t>doskonali wymowę trudnych zbitek głoskowych</a:t>
            </a:r>
            <a:endParaRPr lang="pl-P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Bookman Old Style"/>
              </a:rPr>
              <a:t>doskonali różnicowanie głosek sz, ż,cz,dż oraz s, z, c, dz np. cukiereczek, znaczek, córeczka.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17" y="443753"/>
            <a:ext cx="5574184" cy="4757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83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7FAFD"/>
            </a:gs>
            <a:gs pos="100000">
              <a:srgbClr val="CEE1F2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Obraz 3"/>
          <p:cNvPicPr/>
          <p:nvPr/>
        </p:nvPicPr>
        <p:blipFill>
          <a:blip r:embed="rId2"/>
          <a:stretch/>
        </p:blipFill>
        <p:spPr>
          <a:xfrm>
            <a:off x="2286000" y="2130120"/>
            <a:ext cx="7265520" cy="3720960"/>
          </a:xfrm>
          <a:prstGeom prst="rect">
            <a:avLst/>
          </a:prstGeom>
          <a:ln w="0">
            <a:noFill/>
          </a:ln>
        </p:spPr>
      </p:pic>
      <p:sp>
        <p:nvSpPr>
          <p:cNvPr id="360" name="TextShape 1"/>
          <p:cNvSpPr txBox="1"/>
          <p:nvPr/>
        </p:nvSpPr>
        <p:spPr>
          <a:xfrm>
            <a:off x="1523880" y="304920"/>
            <a:ext cx="9143640" cy="16801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Bookman Old Style"/>
              </a:rPr>
              <a:t>Co wpływa na kształtowanie się mowy dziecka?</a:t>
            </a:r>
            <a:endParaRPr lang="pl-PL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7FAFD"/>
            </a:gs>
            <a:gs pos="100000">
              <a:srgbClr val="CEE1F2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7891920" y="3294720"/>
            <a:ext cx="3978360" cy="200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333333"/>
                </a:solidFill>
                <a:latin typeface="Times New Roman"/>
              </a:rPr>
              <a:t>właściwe dojrzewanie układu nerwowego,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333333"/>
                </a:solidFill>
                <a:latin typeface="Times New Roman"/>
              </a:rPr>
              <a:t>prawidłową koordynację nerwowo-mięśniową narządów mowy,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333333"/>
                </a:solidFill>
                <a:latin typeface="Times New Roman"/>
              </a:rPr>
              <a:t>prawidłowo przebiegające mechanizmy oddychania,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333333"/>
                </a:solidFill>
                <a:latin typeface="Times New Roman"/>
              </a:rPr>
              <a:t>prawidłowe wykształcenie narządów artykulacyjnych,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333333"/>
                </a:solidFill>
                <a:latin typeface="Times New Roman"/>
              </a:rPr>
              <a:t>właściwie działające analizatory: słuchowy, wzrokowy, kinestetyczny,</a:t>
            </a:r>
            <a:endParaRPr lang="pl-PL" sz="1400" b="0" strike="noStrike" spc="-1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4084560" y="789480"/>
            <a:ext cx="30639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procesy</a:t>
            </a:r>
            <a:r>
              <a:rPr lang="pl-PL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pl-PL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emocjonalno-motywacyjne</a:t>
            </a:r>
            <a:r>
              <a:rPr lang="pl-PL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pl-PL" sz="1400" b="0" strike="noStrike" spc="-1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617760" y="3773520"/>
            <a:ext cx="3731400" cy="153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właściwa opieka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odpowiednie karmienie 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stwarzanie warunków do odpowiedniego rozwoju psychoruchowego 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poświęcanie dziecku uwagi, wspólna zabawa</a:t>
            </a:r>
            <a:endParaRPr lang="pl-PL" sz="1400" b="0" strike="noStrike" spc="-1">
              <a:latin typeface="Arial"/>
            </a:endParaRPr>
          </a:p>
        </p:txBody>
      </p:sp>
      <p:pic>
        <p:nvPicPr>
          <p:cNvPr id="364" name="Obraz 4"/>
          <p:cNvPicPr/>
          <p:nvPr/>
        </p:nvPicPr>
        <p:blipFill>
          <a:blip r:embed="rId2"/>
          <a:stretch/>
        </p:blipFill>
        <p:spPr>
          <a:xfrm>
            <a:off x="3392640" y="1194120"/>
            <a:ext cx="4498920" cy="245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23480" y="667440"/>
            <a:ext cx="108734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i="1" strike="noStrike" spc="-1">
                <a:solidFill>
                  <a:srgbClr val="0D0D0D"/>
                </a:solidFill>
                <a:latin typeface="Calibri"/>
              </a:rPr>
              <a:t>JAK WSPIERAĆ ROZWÓJ MOWY DZIECKA?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366" name="Obraz 4"/>
          <p:cNvPicPr/>
          <p:nvPr/>
        </p:nvPicPr>
        <p:blipFill>
          <a:blip r:embed="rId2"/>
          <a:stretch/>
        </p:blipFill>
        <p:spPr>
          <a:xfrm>
            <a:off x="2702880" y="1568880"/>
            <a:ext cx="5714640" cy="460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Obraz 1"/>
          <p:cNvPicPr/>
          <p:nvPr/>
        </p:nvPicPr>
        <p:blipFill>
          <a:blip r:embed="rId2"/>
          <a:stretch/>
        </p:blipFill>
        <p:spPr>
          <a:xfrm>
            <a:off x="288360" y="1867320"/>
            <a:ext cx="4946760" cy="36187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2" descr="Dziadek - cytaty, sentencje i złote myśli | Mamotoja.pl"/>
          <p:cNvPicPr/>
          <p:nvPr/>
        </p:nvPicPr>
        <p:blipFill>
          <a:blip r:embed="rId3"/>
          <a:stretch/>
        </p:blipFill>
        <p:spPr>
          <a:xfrm>
            <a:off x="6392520" y="1824840"/>
            <a:ext cx="5099040" cy="3661200"/>
          </a:xfrm>
          <a:prstGeom prst="rect">
            <a:avLst/>
          </a:prstGeom>
          <a:ln w="0"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5542200" y="1730520"/>
            <a:ext cx="6809040" cy="74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pl-PL" sz="4000" b="0" strike="noStrike" spc="-1">
                <a:solidFill>
                  <a:srgbClr val="000000"/>
                </a:solidFill>
                <a:latin typeface="Calibri"/>
                <a:ea typeface="Calibri"/>
              </a:rPr>
              <a:t>CHŁOPCZYK CZY DZIEWCZYNKA?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370" name="Line 2"/>
          <p:cNvSpPr/>
          <p:nvPr/>
        </p:nvSpPr>
        <p:spPr>
          <a:xfrm>
            <a:off x="5504040" y="1161360"/>
            <a:ext cx="0" cy="528048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CustomShape 3"/>
          <p:cNvSpPr/>
          <p:nvPr/>
        </p:nvSpPr>
        <p:spPr>
          <a:xfrm>
            <a:off x="8221320" y="3514680"/>
            <a:ext cx="1441440" cy="110880"/>
          </a:xfrm>
          <a:custGeom>
            <a:avLst/>
            <a:gdLst/>
            <a:ahLst/>
            <a:cxnLst/>
            <a:rect l="l" t="t" r="r" b="b"/>
            <a:pathLst>
              <a:path w="1441622" h="111073">
                <a:moveTo>
                  <a:pt x="0" y="11272"/>
                </a:moveTo>
                <a:cubicBezTo>
                  <a:pt x="92265" y="-7181"/>
                  <a:pt x="38374" y="101"/>
                  <a:pt x="205946" y="11272"/>
                </a:cubicBezTo>
                <a:cubicBezTo>
                  <a:pt x="274661" y="15853"/>
                  <a:pt x="411892" y="27747"/>
                  <a:pt x="411892" y="27747"/>
                </a:cubicBezTo>
                <a:cubicBezTo>
                  <a:pt x="425622" y="30493"/>
                  <a:pt x="439270" y="33683"/>
                  <a:pt x="453081" y="35985"/>
                </a:cubicBezTo>
                <a:cubicBezTo>
                  <a:pt x="472234" y="39177"/>
                  <a:pt x="491706" y="40415"/>
                  <a:pt x="510746" y="44223"/>
                </a:cubicBezTo>
                <a:cubicBezTo>
                  <a:pt x="519261" y="45926"/>
                  <a:pt x="527036" y="50355"/>
                  <a:pt x="535460" y="52461"/>
                </a:cubicBezTo>
                <a:cubicBezTo>
                  <a:pt x="549044" y="55857"/>
                  <a:pt x="562919" y="57953"/>
                  <a:pt x="576649" y="60699"/>
                </a:cubicBezTo>
                <a:cubicBezTo>
                  <a:pt x="584887" y="66191"/>
                  <a:pt x="592262" y="73274"/>
                  <a:pt x="601362" y="77174"/>
                </a:cubicBezTo>
                <a:cubicBezTo>
                  <a:pt x="611769" y="81634"/>
                  <a:pt x="623428" y="82302"/>
                  <a:pt x="634314" y="85412"/>
                </a:cubicBezTo>
                <a:cubicBezTo>
                  <a:pt x="642663" y="87798"/>
                  <a:pt x="650603" y="91544"/>
                  <a:pt x="659027" y="93650"/>
                </a:cubicBezTo>
                <a:cubicBezTo>
                  <a:pt x="691149" y="101681"/>
                  <a:pt x="725333" y="105476"/>
                  <a:pt x="757881" y="110126"/>
                </a:cubicBezTo>
                <a:cubicBezTo>
                  <a:pt x="815536" y="106008"/>
                  <a:pt x="867410" y="105923"/>
                  <a:pt x="922638" y="93650"/>
                </a:cubicBezTo>
                <a:cubicBezTo>
                  <a:pt x="931115" y="91766"/>
                  <a:pt x="939114" y="88158"/>
                  <a:pt x="947352" y="85412"/>
                </a:cubicBezTo>
                <a:lnTo>
                  <a:pt x="1235676" y="93650"/>
                </a:lnTo>
                <a:cubicBezTo>
                  <a:pt x="1255071" y="94574"/>
                  <a:pt x="1274237" y="98415"/>
                  <a:pt x="1293341" y="101888"/>
                </a:cubicBezTo>
                <a:cubicBezTo>
                  <a:pt x="1304480" y="103913"/>
                  <a:pt x="1314988" y="109498"/>
                  <a:pt x="1326292" y="110126"/>
                </a:cubicBezTo>
                <a:cubicBezTo>
                  <a:pt x="1364676" y="112258"/>
                  <a:pt x="1403179" y="110126"/>
                  <a:pt x="1441622" y="110126"/>
                </a:cubicBezTo>
              </a:path>
            </a:pathLst>
          </a:cu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Line 4"/>
          <p:cNvSpPr/>
          <p:nvPr/>
        </p:nvSpPr>
        <p:spPr>
          <a:xfrm>
            <a:off x="3101760" y="3097080"/>
            <a:ext cx="1878120" cy="16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Line 5"/>
          <p:cNvSpPr/>
          <p:nvPr/>
        </p:nvSpPr>
        <p:spPr>
          <a:xfrm flipV="1">
            <a:off x="9647640" y="3303000"/>
            <a:ext cx="1928880" cy="432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4" name="Line 6"/>
          <p:cNvSpPr/>
          <p:nvPr/>
        </p:nvSpPr>
        <p:spPr>
          <a:xfrm>
            <a:off x="10612080" y="2463480"/>
            <a:ext cx="20520" cy="168732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2397240" y="4513320"/>
            <a:ext cx="9105840" cy="123516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CustomShape 2"/>
          <p:cNvSpPr/>
          <p:nvPr/>
        </p:nvSpPr>
        <p:spPr>
          <a:xfrm>
            <a:off x="1334520" y="2793960"/>
            <a:ext cx="8262360" cy="123516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7" name="Obraz 5"/>
          <p:cNvPicPr/>
          <p:nvPr/>
        </p:nvPicPr>
        <p:blipFill>
          <a:blip r:embed="rId2"/>
          <a:stretch/>
        </p:blipFill>
        <p:spPr>
          <a:xfrm>
            <a:off x="9004320" y="477720"/>
            <a:ext cx="2971440" cy="2175120"/>
          </a:xfrm>
          <a:prstGeom prst="rect">
            <a:avLst/>
          </a:prstGeom>
          <a:ln w="0">
            <a:noFill/>
          </a:ln>
        </p:spPr>
      </p:pic>
      <p:sp>
        <p:nvSpPr>
          <p:cNvPr id="378" name="CustomShape 3"/>
          <p:cNvSpPr/>
          <p:nvPr/>
        </p:nvSpPr>
        <p:spPr>
          <a:xfrm>
            <a:off x="205920" y="1215720"/>
            <a:ext cx="8303400" cy="119412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1985400" y="321120"/>
            <a:ext cx="69609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000000"/>
                </a:solidFill>
                <a:latin typeface="Calibri"/>
              </a:rPr>
              <a:t>Jak postępować, aby rozwój mowy przebiegał prawidłowo?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362520" y="1351080"/>
            <a:ext cx="814680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Wypowiedzi osób z najbliższego otoczenia powinny być poprawne. Do dziecka należy mówić powoli, wyraźnie. Należy unikać języka dziecinnego (spieszczania) w trakcie rozmowy z dzieckiem.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81" name="CustomShape 6"/>
          <p:cNvSpPr/>
          <p:nvPr/>
        </p:nvSpPr>
        <p:spPr>
          <a:xfrm>
            <a:off x="1449720" y="2929680"/>
            <a:ext cx="85669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 okresie kształtowania mowy dziecko nie powinno kontaktować się z osobami, które mają wady wymowy (jeśli nie są to najbliżsi członkowie rodziny, oczywiście), ponieważ wadliwa wymowa otoczenia wywołuje i utrwala wadliwą wymowę dziecka.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2784240" y="4641120"/>
            <a:ext cx="84880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Nie należy gasić naturalnej skłonności dziecka do mówienia obojętnością, cierpką uwagę, lecz słuchać uważnie wypowiedzi, zadawać dodatkowe pytania, co przyczynia się do korzystnego rozwoju mowy.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5231160" y="4453200"/>
            <a:ext cx="5387040" cy="139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2"/>
          <p:cNvSpPr/>
          <p:nvPr/>
        </p:nvSpPr>
        <p:spPr>
          <a:xfrm>
            <a:off x="5008680" y="3129480"/>
            <a:ext cx="5865120" cy="1071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5" name="CustomShape 3"/>
          <p:cNvSpPr/>
          <p:nvPr/>
        </p:nvSpPr>
        <p:spPr>
          <a:xfrm>
            <a:off x="5387400" y="370800"/>
            <a:ext cx="5601240" cy="23475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6" name="CustomShape 4"/>
          <p:cNvSpPr/>
          <p:nvPr/>
        </p:nvSpPr>
        <p:spPr>
          <a:xfrm>
            <a:off x="444960" y="239040"/>
            <a:ext cx="3846600" cy="17049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7" name="Obraz 8"/>
          <p:cNvPicPr/>
          <p:nvPr/>
        </p:nvPicPr>
        <p:blipFill>
          <a:blip r:embed="rId2"/>
          <a:stretch/>
        </p:blipFill>
        <p:spPr>
          <a:xfrm>
            <a:off x="675360" y="2909160"/>
            <a:ext cx="4085640" cy="3088080"/>
          </a:xfrm>
          <a:prstGeom prst="rect">
            <a:avLst/>
          </a:prstGeom>
          <a:ln w="0">
            <a:noFill/>
          </a:ln>
        </p:spPr>
      </p:pic>
      <p:sp>
        <p:nvSpPr>
          <p:cNvPr id="388" name="CustomShape 5"/>
          <p:cNvSpPr/>
          <p:nvPr/>
        </p:nvSpPr>
        <p:spPr>
          <a:xfrm>
            <a:off x="444960" y="370800"/>
            <a:ext cx="3846600" cy="14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Nie wolno poprawiać wymowy dziecka, żądać, by kilkakrotnie powtarzało dane słowo, zawstydzać, karać za wadliwą wymowę. Hamuje to chęć do mówienia.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89" name="CustomShape 6"/>
          <p:cNvSpPr/>
          <p:nvPr/>
        </p:nvSpPr>
        <p:spPr>
          <a:xfrm>
            <a:off x="5387400" y="4634280"/>
            <a:ext cx="497520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Wskazane jest częste opowiadanie dziecku bajek, czytanie, oglądanie wspólnie filmów i rozmawianie na ich temat.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90" name="CustomShape 7"/>
          <p:cNvSpPr/>
          <p:nvPr/>
        </p:nvSpPr>
        <p:spPr>
          <a:xfrm>
            <a:off x="5445360" y="370800"/>
            <a:ext cx="555192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Nie należy wymagać zbyt wczesnego wymawiania poszczególnych głosek. Dziecko nie przygotowane pod względem sprawności narządów artykulacyjnych, niedostatecznie różnicujące słuchowo dźwięki mowy, a zmuszane do artykulacji zbyt trudnych dla niego głosek, często zaczyna je zniekształcać, wymawiać nieprawidłowo. Tworzymy u dziecka w ten sposób błędne nawyki artykulacyjne, trudne do zlikwidowania.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91" name="CustomShape 8"/>
          <p:cNvSpPr/>
          <p:nvPr/>
        </p:nvSpPr>
        <p:spPr>
          <a:xfrm>
            <a:off x="5008680" y="3129480"/>
            <a:ext cx="60955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Kiedy mówicie do dziecka, które ma jeszcze trudności z rozumieniem mowy, starajcie się utrzymywać z nim kontakt wzrokowy. Łatwiej mu zrozumieć to, co usłyszy.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3604680" y="3614400"/>
            <a:ext cx="4616280" cy="3072240"/>
          </a:xfrm>
          <a:prstGeom prst="ellipse">
            <a:avLst/>
          </a:prstGeom>
          <a:solidFill>
            <a:srgbClr val="F9CFED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3" name="CustomShape 2"/>
          <p:cNvSpPr/>
          <p:nvPr/>
        </p:nvSpPr>
        <p:spPr>
          <a:xfrm>
            <a:off x="136080" y="1617120"/>
            <a:ext cx="3373200" cy="4583520"/>
          </a:xfrm>
          <a:prstGeom prst="ellipse">
            <a:avLst/>
          </a:prstGeom>
          <a:solidFill>
            <a:schemeClr val="bg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4" name="CustomShape 3"/>
          <p:cNvSpPr/>
          <p:nvPr/>
        </p:nvSpPr>
        <p:spPr>
          <a:xfrm>
            <a:off x="8221320" y="3423960"/>
            <a:ext cx="3970440" cy="31413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4"/>
          <p:cNvSpPr/>
          <p:nvPr/>
        </p:nvSpPr>
        <p:spPr>
          <a:xfrm>
            <a:off x="4146840" y="1714320"/>
            <a:ext cx="4993920" cy="1656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5"/>
          <p:cNvSpPr/>
          <p:nvPr/>
        </p:nvSpPr>
        <p:spPr>
          <a:xfrm>
            <a:off x="9333360" y="354240"/>
            <a:ext cx="2858040" cy="28252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7" name="CustomShape 6"/>
          <p:cNvSpPr/>
          <p:nvPr/>
        </p:nvSpPr>
        <p:spPr>
          <a:xfrm>
            <a:off x="271800" y="110160"/>
            <a:ext cx="9061200" cy="12902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CustomShape 7"/>
          <p:cNvSpPr/>
          <p:nvPr/>
        </p:nvSpPr>
        <p:spPr>
          <a:xfrm>
            <a:off x="860760" y="424080"/>
            <a:ext cx="836100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Dziecko powinno reagować na aktywność uczuciową i słowną otoczenia. W przypadku, gdy takiej reakcji brak, można podejrzewać niedosłuch. Konieczna jest wtedy kontrola lekarska.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99" name="CustomShape 8"/>
          <p:cNvSpPr/>
          <p:nvPr/>
        </p:nvSpPr>
        <p:spPr>
          <a:xfrm>
            <a:off x="9970920" y="641160"/>
            <a:ext cx="202824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Nie należy zaniedbywać chorób uszu, gdyż nieleczone mogą powodować niedosłuch, a w następstwie nawet niemotę.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0" name="CustomShape 9"/>
          <p:cNvSpPr/>
          <p:nvPr/>
        </p:nvSpPr>
        <p:spPr>
          <a:xfrm>
            <a:off x="4876920" y="1958040"/>
            <a:ext cx="387972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Komentujcie czynności wykonywane w obecności dziecka. Niech mowa towarzyszy spacerom, zakupom, pracom domowym.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1" name="CustomShape 10"/>
          <p:cNvSpPr/>
          <p:nvPr/>
        </p:nvSpPr>
        <p:spPr>
          <a:xfrm>
            <a:off x="8756640" y="3908880"/>
            <a:ext cx="3242160" cy="20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Jeśli dziecko ma nieprawidłową budowę narządów mowy (np. wady zgryzu lub uzębienia), konieczne jest zapewnienie opieki lekarza specjalisty, gdyż wady te są przyczyną zaburzeń mowy.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2" name="CustomShape 11"/>
          <p:cNvSpPr/>
          <p:nvPr/>
        </p:nvSpPr>
        <p:spPr>
          <a:xfrm>
            <a:off x="460800" y="2339280"/>
            <a:ext cx="3088800" cy="31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Dziecka leworęcznego nie należy zmuszać do posługiwania się ręką prawą</a:t>
            </a:r>
            <a:r>
              <a:t/>
            </a:r>
            <a:br/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 okresie kształtowania się mowy. Naruszanie w tym okresie naturalnego rozwoju sprawności ruchowej, zaburza funkcjonowanie mechanizmu mowy. Prowadzi to często do zaburzeń mowy, a w szczególności do jąkania.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3" name="CustomShape 12"/>
          <p:cNvSpPr/>
          <p:nvPr/>
        </p:nvSpPr>
        <p:spPr>
          <a:xfrm>
            <a:off x="4226400" y="3950280"/>
            <a:ext cx="4090680" cy="24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Pamiętajmy też o oddychaniu –</a:t>
            </a:r>
            <a:r>
              <a:t/>
            </a:r>
            <a:br/>
            <a:r>
              <a:rPr lang="pl-P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właściwe jest przez nos. Jeśli dziecko oddycha ustami należy udać się do  pediatry bądź laryngologa, gdyż może to doprowadzić do wady, zgryzu, nieprawidłowej pozycji spoczynkowej języka, a w konsekwencji do wad wymowy. 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1019520" y="455760"/>
            <a:ext cx="3850560" cy="2611080"/>
          </a:xfrm>
          <a:custGeom>
            <a:avLst/>
            <a:gdLst/>
            <a:ahLst/>
            <a:cxnLst/>
            <a:rect l="l" t="t" r="r" b="b"/>
            <a:pathLst>
              <a:path w="3851057" h="2611395">
                <a:moveTo>
                  <a:pt x="24714" y="387179"/>
                </a:moveTo>
                <a:cubicBezTo>
                  <a:pt x="20595" y="373449"/>
                  <a:pt x="25506" y="342125"/>
                  <a:pt x="32952" y="321276"/>
                </a:cubicBezTo>
                <a:cubicBezTo>
                  <a:pt x="39612" y="302628"/>
                  <a:pt x="57047" y="289560"/>
                  <a:pt x="65903" y="271849"/>
                </a:cubicBezTo>
                <a:cubicBezTo>
                  <a:pt x="71395" y="260865"/>
                  <a:pt x="75241" y="248891"/>
                  <a:pt x="82379" y="238898"/>
                </a:cubicBezTo>
                <a:cubicBezTo>
                  <a:pt x="89150" y="229418"/>
                  <a:pt x="99634" y="223134"/>
                  <a:pt x="107092" y="214184"/>
                </a:cubicBezTo>
                <a:cubicBezTo>
                  <a:pt x="113430" y="206578"/>
                  <a:pt x="117230" y="197077"/>
                  <a:pt x="123568" y="189471"/>
                </a:cubicBezTo>
                <a:cubicBezTo>
                  <a:pt x="156389" y="150086"/>
                  <a:pt x="137647" y="177738"/>
                  <a:pt x="172995" y="148281"/>
                </a:cubicBezTo>
                <a:cubicBezTo>
                  <a:pt x="250421" y="83759"/>
                  <a:pt x="122216" y="173895"/>
                  <a:pt x="247135" y="90616"/>
                </a:cubicBezTo>
                <a:cubicBezTo>
                  <a:pt x="255373" y="85124"/>
                  <a:pt x="262141" y="76083"/>
                  <a:pt x="271849" y="74141"/>
                </a:cubicBezTo>
                <a:cubicBezTo>
                  <a:pt x="285579" y="71395"/>
                  <a:pt x="299530" y="69587"/>
                  <a:pt x="313038" y="65903"/>
                </a:cubicBezTo>
                <a:cubicBezTo>
                  <a:pt x="329793" y="61333"/>
                  <a:pt x="345989" y="54919"/>
                  <a:pt x="362465" y="49427"/>
                </a:cubicBezTo>
                <a:cubicBezTo>
                  <a:pt x="370703" y="46681"/>
                  <a:pt x="378664" y="42892"/>
                  <a:pt x="387179" y="41189"/>
                </a:cubicBezTo>
                <a:cubicBezTo>
                  <a:pt x="400909" y="38443"/>
                  <a:pt x="414507" y="34932"/>
                  <a:pt x="428368" y="32952"/>
                </a:cubicBezTo>
                <a:cubicBezTo>
                  <a:pt x="452984" y="29436"/>
                  <a:pt x="477851" y="27930"/>
                  <a:pt x="502508" y="24714"/>
                </a:cubicBezTo>
                <a:cubicBezTo>
                  <a:pt x="541015" y="19691"/>
                  <a:pt x="579041" y="9925"/>
                  <a:pt x="617838" y="8238"/>
                </a:cubicBezTo>
                <a:lnTo>
                  <a:pt x="807308" y="0"/>
                </a:lnTo>
                <a:cubicBezTo>
                  <a:pt x="864944" y="3034"/>
                  <a:pt x="986784" y="7455"/>
                  <a:pt x="1054443" y="16476"/>
                </a:cubicBezTo>
                <a:cubicBezTo>
                  <a:pt x="1065666" y="17972"/>
                  <a:pt x="1076205" y="22992"/>
                  <a:pt x="1087395" y="24714"/>
                </a:cubicBezTo>
                <a:cubicBezTo>
                  <a:pt x="1111971" y="28495"/>
                  <a:pt x="1136822" y="30206"/>
                  <a:pt x="1161535" y="32952"/>
                </a:cubicBezTo>
                <a:cubicBezTo>
                  <a:pt x="1221024" y="52779"/>
                  <a:pt x="1150296" y="31222"/>
                  <a:pt x="1268627" y="49427"/>
                </a:cubicBezTo>
                <a:cubicBezTo>
                  <a:pt x="1277210" y="50747"/>
                  <a:pt x="1284826" y="55962"/>
                  <a:pt x="1293341" y="57665"/>
                </a:cubicBezTo>
                <a:cubicBezTo>
                  <a:pt x="1312381" y="61473"/>
                  <a:pt x="1331784" y="63157"/>
                  <a:pt x="1351006" y="65903"/>
                </a:cubicBezTo>
                <a:cubicBezTo>
                  <a:pt x="1359244" y="68649"/>
                  <a:pt x="1367176" y="72588"/>
                  <a:pt x="1375719" y="74141"/>
                </a:cubicBezTo>
                <a:cubicBezTo>
                  <a:pt x="1436145" y="85128"/>
                  <a:pt x="1529098" y="87524"/>
                  <a:pt x="1581665" y="90616"/>
                </a:cubicBezTo>
                <a:lnTo>
                  <a:pt x="1631092" y="98854"/>
                </a:lnTo>
                <a:cubicBezTo>
                  <a:pt x="1644868" y="101359"/>
                  <a:pt x="1658337" y="105824"/>
                  <a:pt x="1672281" y="107092"/>
                </a:cubicBezTo>
                <a:cubicBezTo>
                  <a:pt x="1718851" y="111326"/>
                  <a:pt x="1765643" y="112584"/>
                  <a:pt x="1812324" y="115330"/>
                </a:cubicBezTo>
                <a:cubicBezTo>
                  <a:pt x="1820562" y="118076"/>
                  <a:pt x="1828561" y="121684"/>
                  <a:pt x="1837038" y="123568"/>
                </a:cubicBezTo>
                <a:cubicBezTo>
                  <a:pt x="1882814" y="133741"/>
                  <a:pt x="1930785" y="135835"/>
                  <a:pt x="1977081" y="140044"/>
                </a:cubicBezTo>
                <a:cubicBezTo>
                  <a:pt x="2032000" y="134552"/>
                  <a:pt x="2087396" y="132642"/>
                  <a:pt x="2141838" y="123568"/>
                </a:cubicBezTo>
                <a:cubicBezTo>
                  <a:pt x="2231090" y="108692"/>
                  <a:pt x="2202144" y="112595"/>
                  <a:pt x="2339546" y="98854"/>
                </a:cubicBezTo>
                <a:cubicBezTo>
                  <a:pt x="2457549" y="87053"/>
                  <a:pt x="2394409" y="92732"/>
                  <a:pt x="2529016" y="82379"/>
                </a:cubicBezTo>
                <a:cubicBezTo>
                  <a:pt x="2588628" y="62508"/>
                  <a:pt x="2531638" y="79342"/>
                  <a:pt x="2652584" y="65903"/>
                </a:cubicBezTo>
                <a:cubicBezTo>
                  <a:pt x="2669185" y="64058"/>
                  <a:pt x="2685455" y="59873"/>
                  <a:pt x="2702011" y="57665"/>
                </a:cubicBezTo>
                <a:cubicBezTo>
                  <a:pt x="2751669" y="51044"/>
                  <a:pt x="2818020" y="45621"/>
                  <a:pt x="2866768" y="41189"/>
                </a:cubicBezTo>
                <a:lnTo>
                  <a:pt x="2949146" y="49427"/>
                </a:lnTo>
                <a:cubicBezTo>
                  <a:pt x="2973875" y="52030"/>
                  <a:pt x="2998800" y="53344"/>
                  <a:pt x="3023287" y="57665"/>
                </a:cubicBezTo>
                <a:cubicBezTo>
                  <a:pt x="3055844" y="63410"/>
                  <a:pt x="3099310" y="75082"/>
                  <a:pt x="3130379" y="90616"/>
                </a:cubicBezTo>
                <a:cubicBezTo>
                  <a:pt x="3139234" y="95044"/>
                  <a:pt x="3147036" y="101337"/>
                  <a:pt x="3155092" y="107092"/>
                </a:cubicBezTo>
                <a:cubicBezTo>
                  <a:pt x="3163809" y="113319"/>
                  <a:pt x="3199806" y="141805"/>
                  <a:pt x="3212757" y="148281"/>
                </a:cubicBezTo>
                <a:cubicBezTo>
                  <a:pt x="3220524" y="152164"/>
                  <a:pt x="3229232" y="153773"/>
                  <a:pt x="3237470" y="156519"/>
                </a:cubicBezTo>
                <a:cubicBezTo>
                  <a:pt x="3245708" y="164757"/>
                  <a:pt x="3253234" y="173775"/>
                  <a:pt x="3262184" y="181233"/>
                </a:cubicBezTo>
                <a:cubicBezTo>
                  <a:pt x="3269790" y="187571"/>
                  <a:pt x="3279896" y="190707"/>
                  <a:pt x="3286897" y="197708"/>
                </a:cubicBezTo>
                <a:cubicBezTo>
                  <a:pt x="3331783" y="242594"/>
                  <a:pt x="3289123" y="223164"/>
                  <a:pt x="3336324" y="238898"/>
                </a:cubicBezTo>
                <a:cubicBezTo>
                  <a:pt x="3366814" y="299876"/>
                  <a:pt x="3335764" y="246462"/>
                  <a:pt x="3377514" y="296562"/>
                </a:cubicBezTo>
                <a:cubicBezTo>
                  <a:pt x="3407022" y="331971"/>
                  <a:pt x="3383652" y="308840"/>
                  <a:pt x="3402227" y="345989"/>
                </a:cubicBezTo>
                <a:cubicBezTo>
                  <a:pt x="3426295" y="394124"/>
                  <a:pt x="3413138" y="347106"/>
                  <a:pt x="3426941" y="395416"/>
                </a:cubicBezTo>
                <a:cubicBezTo>
                  <a:pt x="3430051" y="406302"/>
                  <a:pt x="3431926" y="417523"/>
                  <a:pt x="3435179" y="428368"/>
                </a:cubicBezTo>
                <a:cubicBezTo>
                  <a:pt x="3440169" y="445002"/>
                  <a:pt x="3451654" y="477795"/>
                  <a:pt x="3451654" y="477795"/>
                </a:cubicBezTo>
                <a:cubicBezTo>
                  <a:pt x="3454400" y="505254"/>
                  <a:pt x="3455696" y="532898"/>
                  <a:pt x="3459892" y="560173"/>
                </a:cubicBezTo>
                <a:cubicBezTo>
                  <a:pt x="3461212" y="568756"/>
                  <a:pt x="3465744" y="576538"/>
                  <a:pt x="3468130" y="584887"/>
                </a:cubicBezTo>
                <a:cubicBezTo>
                  <a:pt x="3471240" y="595773"/>
                  <a:pt x="3473115" y="606994"/>
                  <a:pt x="3476368" y="617838"/>
                </a:cubicBezTo>
                <a:cubicBezTo>
                  <a:pt x="3481907" y="636302"/>
                  <a:pt x="3495555" y="681864"/>
                  <a:pt x="3509319" y="700216"/>
                </a:cubicBezTo>
                <a:cubicBezTo>
                  <a:pt x="3518639" y="712643"/>
                  <a:pt x="3531286" y="722184"/>
                  <a:pt x="3542270" y="733168"/>
                </a:cubicBezTo>
                <a:cubicBezTo>
                  <a:pt x="3555639" y="773272"/>
                  <a:pt x="3544051" y="747193"/>
                  <a:pt x="3575222" y="790833"/>
                </a:cubicBezTo>
                <a:cubicBezTo>
                  <a:pt x="3590651" y="812434"/>
                  <a:pt x="3597769" y="827785"/>
                  <a:pt x="3616411" y="848498"/>
                </a:cubicBezTo>
                <a:cubicBezTo>
                  <a:pt x="3631998" y="865817"/>
                  <a:pt x="3649362" y="881449"/>
                  <a:pt x="3665838" y="897925"/>
                </a:cubicBezTo>
                <a:cubicBezTo>
                  <a:pt x="3674076" y="906163"/>
                  <a:pt x="3684090" y="912944"/>
                  <a:pt x="3690552" y="922638"/>
                </a:cubicBezTo>
                <a:cubicBezTo>
                  <a:pt x="3731456" y="983998"/>
                  <a:pt x="3678884" y="908636"/>
                  <a:pt x="3731741" y="972065"/>
                </a:cubicBezTo>
                <a:cubicBezTo>
                  <a:pt x="3738079" y="979671"/>
                  <a:pt x="3741878" y="989173"/>
                  <a:pt x="3748216" y="996779"/>
                </a:cubicBezTo>
                <a:cubicBezTo>
                  <a:pt x="3755674" y="1005729"/>
                  <a:pt x="3765348" y="1012647"/>
                  <a:pt x="3772930" y="1021492"/>
                </a:cubicBezTo>
                <a:cubicBezTo>
                  <a:pt x="3816010" y="1071752"/>
                  <a:pt x="3781665" y="1035470"/>
                  <a:pt x="3814119" y="1087395"/>
                </a:cubicBezTo>
                <a:cubicBezTo>
                  <a:pt x="3821396" y="1099038"/>
                  <a:pt x="3830595" y="1109362"/>
                  <a:pt x="3838833" y="1120346"/>
                </a:cubicBezTo>
                <a:cubicBezTo>
                  <a:pt x="3858129" y="1197538"/>
                  <a:pt x="3851836" y="1158546"/>
                  <a:pt x="3838833" y="1301579"/>
                </a:cubicBezTo>
                <a:cubicBezTo>
                  <a:pt x="3837808" y="1312854"/>
                  <a:pt x="3835658" y="1324404"/>
                  <a:pt x="3830595" y="1334530"/>
                </a:cubicBezTo>
                <a:cubicBezTo>
                  <a:pt x="3824455" y="1346810"/>
                  <a:pt x="3813861" y="1356309"/>
                  <a:pt x="3805881" y="1367481"/>
                </a:cubicBezTo>
                <a:cubicBezTo>
                  <a:pt x="3800126" y="1375538"/>
                  <a:pt x="3796407" y="1385194"/>
                  <a:pt x="3789406" y="1392195"/>
                </a:cubicBezTo>
                <a:cubicBezTo>
                  <a:pt x="3782405" y="1399196"/>
                  <a:pt x="3772930" y="1403179"/>
                  <a:pt x="3764692" y="1408671"/>
                </a:cubicBezTo>
                <a:cubicBezTo>
                  <a:pt x="3735965" y="1466124"/>
                  <a:pt x="3763579" y="1419579"/>
                  <a:pt x="3723503" y="1466335"/>
                </a:cubicBezTo>
                <a:cubicBezTo>
                  <a:pt x="3714568" y="1476760"/>
                  <a:pt x="3709214" y="1490352"/>
                  <a:pt x="3698789" y="1499287"/>
                </a:cubicBezTo>
                <a:cubicBezTo>
                  <a:pt x="3689465" y="1507279"/>
                  <a:pt x="3676822" y="1510270"/>
                  <a:pt x="3665838" y="1515762"/>
                </a:cubicBezTo>
                <a:cubicBezTo>
                  <a:pt x="3638378" y="1556952"/>
                  <a:pt x="3657601" y="1534983"/>
                  <a:pt x="3599935" y="1573427"/>
                </a:cubicBezTo>
                <a:cubicBezTo>
                  <a:pt x="3591697" y="1578919"/>
                  <a:pt x="3584615" y="1586772"/>
                  <a:pt x="3575222" y="1589903"/>
                </a:cubicBezTo>
                <a:cubicBezTo>
                  <a:pt x="3552322" y="1597536"/>
                  <a:pt x="3544957" y="1597583"/>
                  <a:pt x="3525795" y="1614616"/>
                </a:cubicBezTo>
                <a:cubicBezTo>
                  <a:pt x="3419361" y="1709225"/>
                  <a:pt x="3522879" y="1629162"/>
                  <a:pt x="3443416" y="1688757"/>
                </a:cubicBezTo>
                <a:cubicBezTo>
                  <a:pt x="3437924" y="1699741"/>
                  <a:pt x="3433034" y="1711046"/>
                  <a:pt x="3426941" y="1721708"/>
                </a:cubicBezTo>
                <a:cubicBezTo>
                  <a:pt x="3422029" y="1730304"/>
                  <a:pt x="3413849" y="1737117"/>
                  <a:pt x="3410465" y="1746422"/>
                </a:cubicBezTo>
                <a:cubicBezTo>
                  <a:pt x="3358583" y="1889095"/>
                  <a:pt x="3421701" y="1756899"/>
                  <a:pt x="3377514" y="1845276"/>
                </a:cubicBezTo>
                <a:cubicBezTo>
                  <a:pt x="3372022" y="1878227"/>
                  <a:pt x="3369140" y="1911722"/>
                  <a:pt x="3361038" y="1944130"/>
                </a:cubicBezTo>
                <a:cubicBezTo>
                  <a:pt x="3358292" y="1955114"/>
                  <a:pt x="3358417" y="1967251"/>
                  <a:pt x="3352800" y="1977081"/>
                </a:cubicBezTo>
                <a:cubicBezTo>
                  <a:pt x="3347020" y="1987196"/>
                  <a:pt x="3335545" y="1992845"/>
                  <a:pt x="3328087" y="2001795"/>
                </a:cubicBezTo>
                <a:cubicBezTo>
                  <a:pt x="3321749" y="2009401"/>
                  <a:pt x="3317949" y="2018902"/>
                  <a:pt x="3311611" y="2026508"/>
                </a:cubicBezTo>
                <a:cubicBezTo>
                  <a:pt x="3291789" y="2050294"/>
                  <a:pt x="3286484" y="2051497"/>
                  <a:pt x="3262184" y="2067698"/>
                </a:cubicBezTo>
                <a:cubicBezTo>
                  <a:pt x="3223355" y="2125939"/>
                  <a:pt x="3274065" y="2055817"/>
                  <a:pt x="3212757" y="2117125"/>
                </a:cubicBezTo>
                <a:cubicBezTo>
                  <a:pt x="3205756" y="2124126"/>
                  <a:pt x="3203732" y="2135319"/>
                  <a:pt x="3196281" y="2141838"/>
                </a:cubicBezTo>
                <a:cubicBezTo>
                  <a:pt x="3181379" y="2154877"/>
                  <a:pt x="3163330" y="2163805"/>
                  <a:pt x="3146854" y="2174789"/>
                </a:cubicBezTo>
                <a:lnTo>
                  <a:pt x="3122141" y="2191265"/>
                </a:lnTo>
                <a:lnTo>
                  <a:pt x="3072714" y="2224216"/>
                </a:lnTo>
                <a:cubicBezTo>
                  <a:pt x="3011637" y="2244576"/>
                  <a:pt x="3038820" y="2232925"/>
                  <a:pt x="2990335" y="2257168"/>
                </a:cubicBezTo>
                <a:cubicBezTo>
                  <a:pt x="2783935" y="2252581"/>
                  <a:pt x="2645522" y="2240590"/>
                  <a:pt x="2454876" y="2257168"/>
                </a:cubicBezTo>
                <a:cubicBezTo>
                  <a:pt x="2446225" y="2257920"/>
                  <a:pt x="2438511" y="2263020"/>
                  <a:pt x="2430162" y="2265406"/>
                </a:cubicBezTo>
                <a:cubicBezTo>
                  <a:pt x="2419276" y="2268516"/>
                  <a:pt x="2408195" y="2270898"/>
                  <a:pt x="2397211" y="2273644"/>
                </a:cubicBezTo>
                <a:lnTo>
                  <a:pt x="2298357" y="2339546"/>
                </a:lnTo>
                <a:cubicBezTo>
                  <a:pt x="2290119" y="2345038"/>
                  <a:pt x="2283036" y="2352891"/>
                  <a:pt x="2273643" y="2356022"/>
                </a:cubicBezTo>
                <a:cubicBezTo>
                  <a:pt x="2238189" y="2367840"/>
                  <a:pt x="2257354" y="2362154"/>
                  <a:pt x="2215979" y="2372498"/>
                </a:cubicBezTo>
                <a:cubicBezTo>
                  <a:pt x="2207741" y="2377990"/>
                  <a:pt x="2200365" y="2385073"/>
                  <a:pt x="2191265" y="2388973"/>
                </a:cubicBezTo>
                <a:cubicBezTo>
                  <a:pt x="2180859" y="2393433"/>
                  <a:pt x="2169200" y="2394101"/>
                  <a:pt x="2158314" y="2397211"/>
                </a:cubicBezTo>
                <a:cubicBezTo>
                  <a:pt x="2149965" y="2399597"/>
                  <a:pt x="2141838" y="2402703"/>
                  <a:pt x="2133600" y="2405449"/>
                </a:cubicBezTo>
                <a:cubicBezTo>
                  <a:pt x="2125362" y="2410941"/>
                  <a:pt x="2117742" y="2417497"/>
                  <a:pt x="2108887" y="2421925"/>
                </a:cubicBezTo>
                <a:cubicBezTo>
                  <a:pt x="2016463" y="2468136"/>
                  <a:pt x="2171219" y="2378067"/>
                  <a:pt x="2051222" y="2446638"/>
                </a:cubicBezTo>
                <a:cubicBezTo>
                  <a:pt x="2042626" y="2451550"/>
                  <a:pt x="2035364" y="2458686"/>
                  <a:pt x="2026508" y="2463114"/>
                </a:cubicBezTo>
                <a:cubicBezTo>
                  <a:pt x="1988537" y="2482100"/>
                  <a:pt x="1981157" y="2459038"/>
                  <a:pt x="1935892" y="2504303"/>
                </a:cubicBezTo>
                <a:cubicBezTo>
                  <a:pt x="1860893" y="2579302"/>
                  <a:pt x="1996564" y="2450121"/>
                  <a:pt x="1828800" y="2561968"/>
                </a:cubicBezTo>
                <a:cubicBezTo>
                  <a:pt x="1789590" y="2588109"/>
                  <a:pt x="1819497" y="2572173"/>
                  <a:pt x="1771135" y="2586681"/>
                </a:cubicBezTo>
                <a:cubicBezTo>
                  <a:pt x="1672598" y="2616241"/>
                  <a:pt x="1766874" y="2599931"/>
                  <a:pt x="1606379" y="2611395"/>
                </a:cubicBezTo>
                <a:cubicBezTo>
                  <a:pt x="1551460" y="2608649"/>
                  <a:pt x="1496403" y="2607921"/>
                  <a:pt x="1441622" y="2603157"/>
                </a:cubicBezTo>
                <a:cubicBezTo>
                  <a:pt x="1432971" y="2602405"/>
                  <a:pt x="1425257" y="2597305"/>
                  <a:pt x="1416908" y="2594919"/>
                </a:cubicBezTo>
                <a:cubicBezTo>
                  <a:pt x="1406022" y="2591809"/>
                  <a:pt x="1394843" y="2589791"/>
                  <a:pt x="1383957" y="2586681"/>
                </a:cubicBezTo>
                <a:cubicBezTo>
                  <a:pt x="1375608" y="2584296"/>
                  <a:pt x="1367667" y="2580550"/>
                  <a:pt x="1359243" y="2578444"/>
                </a:cubicBezTo>
                <a:cubicBezTo>
                  <a:pt x="1345659" y="2575048"/>
                  <a:pt x="1331784" y="2572952"/>
                  <a:pt x="1318054" y="2570206"/>
                </a:cubicBezTo>
                <a:cubicBezTo>
                  <a:pt x="1307070" y="2564714"/>
                  <a:pt x="1295765" y="2559823"/>
                  <a:pt x="1285103" y="2553730"/>
                </a:cubicBezTo>
                <a:cubicBezTo>
                  <a:pt x="1254684" y="2536347"/>
                  <a:pt x="1263647" y="2534357"/>
                  <a:pt x="1227438" y="2520779"/>
                </a:cubicBezTo>
                <a:cubicBezTo>
                  <a:pt x="1216837" y="2516804"/>
                  <a:pt x="1205088" y="2516516"/>
                  <a:pt x="1194487" y="2512541"/>
                </a:cubicBezTo>
                <a:cubicBezTo>
                  <a:pt x="1182988" y="2508229"/>
                  <a:pt x="1172823" y="2500903"/>
                  <a:pt x="1161535" y="2496065"/>
                </a:cubicBezTo>
                <a:cubicBezTo>
                  <a:pt x="1153554" y="2492644"/>
                  <a:pt x="1144803" y="2491247"/>
                  <a:pt x="1136822" y="2487827"/>
                </a:cubicBezTo>
                <a:cubicBezTo>
                  <a:pt x="1125535" y="2482990"/>
                  <a:pt x="1115368" y="2475664"/>
                  <a:pt x="1103870" y="2471352"/>
                </a:cubicBezTo>
                <a:cubicBezTo>
                  <a:pt x="1093269" y="2467377"/>
                  <a:pt x="1081520" y="2467089"/>
                  <a:pt x="1070919" y="2463114"/>
                </a:cubicBezTo>
                <a:cubicBezTo>
                  <a:pt x="1059421" y="2458802"/>
                  <a:pt x="1049466" y="2450950"/>
                  <a:pt x="1037968" y="2446638"/>
                </a:cubicBezTo>
                <a:cubicBezTo>
                  <a:pt x="1027367" y="2442663"/>
                  <a:pt x="1015617" y="2442375"/>
                  <a:pt x="1005016" y="2438400"/>
                </a:cubicBezTo>
                <a:cubicBezTo>
                  <a:pt x="993518" y="2434088"/>
                  <a:pt x="983352" y="2426762"/>
                  <a:pt x="972065" y="2421925"/>
                </a:cubicBezTo>
                <a:cubicBezTo>
                  <a:pt x="964084" y="2418504"/>
                  <a:pt x="955333" y="2417108"/>
                  <a:pt x="947352" y="2413687"/>
                </a:cubicBezTo>
                <a:cubicBezTo>
                  <a:pt x="936064" y="2408849"/>
                  <a:pt x="925862" y="2401619"/>
                  <a:pt x="914400" y="2397211"/>
                </a:cubicBezTo>
                <a:cubicBezTo>
                  <a:pt x="890086" y="2387860"/>
                  <a:pt x="864973" y="2380736"/>
                  <a:pt x="840260" y="2372498"/>
                </a:cubicBezTo>
                <a:cubicBezTo>
                  <a:pt x="832022" y="2369752"/>
                  <a:pt x="823970" y="2366366"/>
                  <a:pt x="815546" y="2364260"/>
                </a:cubicBezTo>
                <a:cubicBezTo>
                  <a:pt x="804562" y="2361514"/>
                  <a:pt x="793481" y="2359132"/>
                  <a:pt x="782595" y="2356022"/>
                </a:cubicBezTo>
                <a:cubicBezTo>
                  <a:pt x="774246" y="2353636"/>
                  <a:pt x="766230" y="2350170"/>
                  <a:pt x="757881" y="2347784"/>
                </a:cubicBezTo>
                <a:cubicBezTo>
                  <a:pt x="746995" y="2344674"/>
                  <a:pt x="735816" y="2342656"/>
                  <a:pt x="724930" y="2339546"/>
                </a:cubicBezTo>
                <a:cubicBezTo>
                  <a:pt x="697504" y="2331710"/>
                  <a:pt x="698173" y="2328222"/>
                  <a:pt x="667265" y="2323071"/>
                </a:cubicBezTo>
                <a:cubicBezTo>
                  <a:pt x="581259" y="2308737"/>
                  <a:pt x="624011" y="2321198"/>
                  <a:pt x="543697" y="2306595"/>
                </a:cubicBezTo>
                <a:cubicBezTo>
                  <a:pt x="484360" y="2295806"/>
                  <a:pt x="531577" y="2294249"/>
                  <a:pt x="444843" y="2290119"/>
                </a:cubicBezTo>
                <a:cubicBezTo>
                  <a:pt x="351546" y="2285676"/>
                  <a:pt x="258119" y="2284627"/>
                  <a:pt x="164757" y="2281881"/>
                </a:cubicBezTo>
                <a:cubicBezTo>
                  <a:pt x="162818" y="2274125"/>
                  <a:pt x="153653" y="2233885"/>
                  <a:pt x="148281" y="2224216"/>
                </a:cubicBezTo>
                <a:cubicBezTo>
                  <a:pt x="138665" y="2206907"/>
                  <a:pt x="126314" y="2191265"/>
                  <a:pt x="115330" y="2174789"/>
                </a:cubicBezTo>
                <a:cubicBezTo>
                  <a:pt x="109838" y="2166551"/>
                  <a:pt x="105855" y="2157077"/>
                  <a:pt x="98854" y="2150076"/>
                </a:cubicBezTo>
                <a:cubicBezTo>
                  <a:pt x="90616" y="2141838"/>
                  <a:pt x="80396" y="2135191"/>
                  <a:pt x="74141" y="2125362"/>
                </a:cubicBezTo>
                <a:cubicBezTo>
                  <a:pt x="18402" y="2037772"/>
                  <a:pt x="55638" y="2087682"/>
                  <a:pt x="32952" y="2034746"/>
                </a:cubicBezTo>
                <a:cubicBezTo>
                  <a:pt x="28115" y="2023459"/>
                  <a:pt x="21968" y="2012779"/>
                  <a:pt x="16476" y="2001795"/>
                </a:cubicBezTo>
                <a:cubicBezTo>
                  <a:pt x="13730" y="1988065"/>
                  <a:pt x="11275" y="1974274"/>
                  <a:pt x="8238" y="1960606"/>
                </a:cubicBezTo>
                <a:cubicBezTo>
                  <a:pt x="5782" y="1949554"/>
                  <a:pt x="0" y="1938976"/>
                  <a:pt x="0" y="1927654"/>
                </a:cubicBezTo>
                <a:cubicBezTo>
                  <a:pt x="0" y="1891851"/>
                  <a:pt x="4996" y="1856218"/>
                  <a:pt x="8238" y="1820562"/>
                </a:cubicBezTo>
                <a:cubicBezTo>
                  <a:pt x="15136" y="1744689"/>
                  <a:pt x="9416" y="1767602"/>
                  <a:pt x="24714" y="1721708"/>
                </a:cubicBezTo>
                <a:cubicBezTo>
                  <a:pt x="26716" y="1705691"/>
                  <a:pt x="37403" y="1617071"/>
                  <a:pt x="41189" y="1598141"/>
                </a:cubicBezTo>
                <a:cubicBezTo>
                  <a:pt x="45630" y="1575937"/>
                  <a:pt x="52173" y="1554206"/>
                  <a:pt x="57665" y="1532238"/>
                </a:cubicBezTo>
                <a:lnTo>
                  <a:pt x="65903" y="1499287"/>
                </a:lnTo>
                <a:cubicBezTo>
                  <a:pt x="68649" y="1488303"/>
                  <a:pt x="70561" y="1477076"/>
                  <a:pt x="74141" y="1466335"/>
                </a:cubicBezTo>
                <a:cubicBezTo>
                  <a:pt x="79633" y="1449859"/>
                  <a:pt x="87210" y="1433938"/>
                  <a:pt x="90616" y="1416908"/>
                </a:cubicBezTo>
                <a:lnTo>
                  <a:pt x="107092" y="1334530"/>
                </a:lnTo>
                <a:cubicBezTo>
                  <a:pt x="105123" y="1283349"/>
                  <a:pt x="105510" y="1133880"/>
                  <a:pt x="90616" y="1054444"/>
                </a:cubicBezTo>
                <a:cubicBezTo>
                  <a:pt x="86443" y="1032188"/>
                  <a:pt x="79633" y="1010509"/>
                  <a:pt x="74141" y="988541"/>
                </a:cubicBezTo>
                <a:lnTo>
                  <a:pt x="65903" y="955589"/>
                </a:lnTo>
                <a:cubicBezTo>
                  <a:pt x="68649" y="908908"/>
                  <a:pt x="69707" y="862097"/>
                  <a:pt x="74141" y="815546"/>
                </a:cubicBezTo>
                <a:cubicBezTo>
                  <a:pt x="77130" y="784162"/>
                  <a:pt x="84440" y="785673"/>
                  <a:pt x="90616" y="757881"/>
                </a:cubicBezTo>
                <a:cubicBezTo>
                  <a:pt x="94239" y="741576"/>
                  <a:pt x="95578" y="724833"/>
                  <a:pt x="98854" y="708454"/>
                </a:cubicBezTo>
                <a:cubicBezTo>
                  <a:pt x="101074" y="697352"/>
                  <a:pt x="104872" y="686605"/>
                  <a:pt x="107092" y="675503"/>
                </a:cubicBezTo>
                <a:cubicBezTo>
                  <a:pt x="110368" y="659124"/>
                  <a:pt x="112054" y="642455"/>
                  <a:pt x="115330" y="626076"/>
                </a:cubicBezTo>
                <a:cubicBezTo>
                  <a:pt x="139908" y="503187"/>
                  <a:pt x="103576" y="713072"/>
                  <a:pt x="131806" y="543698"/>
                </a:cubicBezTo>
                <a:cubicBezTo>
                  <a:pt x="129060" y="529968"/>
                  <a:pt x="129362" y="515255"/>
                  <a:pt x="123568" y="502508"/>
                </a:cubicBezTo>
                <a:cubicBezTo>
                  <a:pt x="115374" y="484481"/>
                  <a:pt x="101600" y="469557"/>
                  <a:pt x="90616" y="453081"/>
                </a:cubicBezTo>
                <a:lnTo>
                  <a:pt x="74141" y="428368"/>
                </a:lnTo>
                <a:lnTo>
                  <a:pt x="57665" y="403654"/>
                </a:lnTo>
                <a:cubicBezTo>
                  <a:pt x="39666" y="376656"/>
                  <a:pt x="28833" y="400909"/>
                  <a:pt x="24714" y="3871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2"/>
          <p:cNvSpPr/>
          <p:nvPr/>
        </p:nvSpPr>
        <p:spPr>
          <a:xfrm>
            <a:off x="6671880" y="3838680"/>
            <a:ext cx="4823640" cy="2503800"/>
          </a:xfrm>
          <a:custGeom>
            <a:avLst/>
            <a:gdLst/>
            <a:ahLst/>
            <a:cxnLst/>
            <a:rect l="l" t="t" r="r" b="b"/>
            <a:pathLst>
              <a:path w="4824092" h="2504303">
                <a:moveTo>
                  <a:pt x="437207" y="370703"/>
                </a:moveTo>
                <a:lnTo>
                  <a:pt x="437207" y="370703"/>
                </a:lnTo>
                <a:cubicBezTo>
                  <a:pt x="456429" y="354227"/>
                  <a:pt x="474132" y="335794"/>
                  <a:pt x="494872" y="321276"/>
                </a:cubicBezTo>
                <a:cubicBezTo>
                  <a:pt x="501986" y="316296"/>
                  <a:pt x="511994" y="317255"/>
                  <a:pt x="519585" y="313038"/>
                </a:cubicBezTo>
                <a:cubicBezTo>
                  <a:pt x="536894" y="303422"/>
                  <a:pt x="552536" y="291071"/>
                  <a:pt x="569012" y="280087"/>
                </a:cubicBezTo>
                <a:cubicBezTo>
                  <a:pt x="577250" y="274595"/>
                  <a:pt x="584870" y="268039"/>
                  <a:pt x="593726" y="263611"/>
                </a:cubicBezTo>
                <a:lnTo>
                  <a:pt x="626677" y="247136"/>
                </a:lnTo>
                <a:cubicBezTo>
                  <a:pt x="632169" y="238898"/>
                  <a:pt x="634757" y="227669"/>
                  <a:pt x="643153" y="222422"/>
                </a:cubicBezTo>
                <a:cubicBezTo>
                  <a:pt x="657880" y="213217"/>
                  <a:pt x="678130" y="215579"/>
                  <a:pt x="692580" y="205946"/>
                </a:cubicBezTo>
                <a:cubicBezTo>
                  <a:pt x="733450" y="178701"/>
                  <a:pt x="707493" y="190871"/>
                  <a:pt x="774958" y="181233"/>
                </a:cubicBezTo>
                <a:cubicBezTo>
                  <a:pt x="785942" y="175741"/>
                  <a:pt x="796622" y="169595"/>
                  <a:pt x="807910" y="164757"/>
                </a:cubicBezTo>
                <a:cubicBezTo>
                  <a:pt x="815891" y="161336"/>
                  <a:pt x="825084" y="160827"/>
                  <a:pt x="832623" y="156519"/>
                </a:cubicBezTo>
                <a:cubicBezTo>
                  <a:pt x="844544" y="149707"/>
                  <a:pt x="853932" y="139083"/>
                  <a:pt x="865575" y="131806"/>
                </a:cubicBezTo>
                <a:cubicBezTo>
                  <a:pt x="890535" y="116206"/>
                  <a:pt x="912673" y="110873"/>
                  <a:pt x="939715" y="98854"/>
                </a:cubicBezTo>
                <a:cubicBezTo>
                  <a:pt x="950937" y="93867"/>
                  <a:pt x="962005" y="88472"/>
                  <a:pt x="972667" y="82379"/>
                </a:cubicBezTo>
                <a:cubicBezTo>
                  <a:pt x="981263" y="77467"/>
                  <a:pt x="988333" y="69924"/>
                  <a:pt x="997380" y="65903"/>
                </a:cubicBezTo>
                <a:cubicBezTo>
                  <a:pt x="1036545" y="48496"/>
                  <a:pt x="1054786" y="48097"/>
                  <a:pt x="1096234" y="41190"/>
                </a:cubicBezTo>
                <a:cubicBezTo>
                  <a:pt x="1182224" y="12526"/>
                  <a:pt x="1128338" y="23477"/>
                  <a:pt x="1260991" y="32952"/>
                </a:cubicBezTo>
                <a:cubicBezTo>
                  <a:pt x="1295173" y="41497"/>
                  <a:pt x="1320807" y="46115"/>
                  <a:pt x="1351607" y="57665"/>
                </a:cubicBezTo>
                <a:cubicBezTo>
                  <a:pt x="1365453" y="62857"/>
                  <a:pt x="1379570" y="67528"/>
                  <a:pt x="1392796" y="74141"/>
                </a:cubicBezTo>
                <a:cubicBezTo>
                  <a:pt x="1401652" y="78569"/>
                  <a:pt x="1408914" y="85705"/>
                  <a:pt x="1417510" y="90617"/>
                </a:cubicBezTo>
                <a:cubicBezTo>
                  <a:pt x="1446011" y="106903"/>
                  <a:pt x="1447450" y="106088"/>
                  <a:pt x="1475175" y="115330"/>
                </a:cubicBezTo>
                <a:cubicBezTo>
                  <a:pt x="1486159" y="123568"/>
                  <a:pt x="1495452" y="134763"/>
                  <a:pt x="1508126" y="140044"/>
                </a:cubicBezTo>
                <a:cubicBezTo>
                  <a:pt x="1529028" y="148753"/>
                  <a:pt x="1552061" y="151027"/>
                  <a:pt x="1574029" y="156519"/>
                </a:cubicBezTo>
                <a:cubicBezTo>
                  <a:pt x="1585013" y="159265"/>
                  <a:pt x="1596239" y="161177"/>
                  <a:pt x="1606980" y="164757"/>
                </a:cubicBezTo>
                <a:cubicBezTo>
                  <a:pt x="1615218" y="167503"/>
                  <a:pt x="1623270" y="170889"/>
                  <a:pt x="1631694" y="172995"/>
                </a:cubicBezTo>
                <a:cubicBezTo>
                  <a:pt x="1645278" y="176391"/>
                  <a:pt x="1659215" y="178196"/>
                  <a:pt x="1672883" y="181233"/>
                </a:cubicBezTo>
                <a:cubicBezTo>
                  <a:pt x="1703913" y="188129"/>
                  <a:pt x="1703028" y="188536"/>
                  <a:pt x="1730548" y="197709"/>
                </a:cubicBezTo>
                <a:cubicBezTo>
                  <a:pt x="1747024" y="194963"/>
                  <a:pt x="1763670" y="193094"/>
                  <a:pt x="1779975" y="189471"/>
                </a:cubicBezTo>
                <a:cubicBezTo>
                  <a:pt x="1788452" y="187587"/>
                  <a:pt x="1796339" y="183619"/>
                  <a:pt x="1804688" y="181233"/>
                </a:cubicBezTo>
                <a:cubicBezTo>
                  <a:pt x="1815574" y="178123"/>
                  <a:pt x="1826655" y="175741"/>
                  <a:pt x="1837639" y="172995"/>
                </a:cubicBezTo>
                <a:cubicBezTo>
                  <a:pt x="1854115" y="162011"/>
                  <a:pt x="1867857" y="144847"/>
                  <a:pt x="1887067" y="140044"/>
                </a:cubicBezTo>
                <a:cubicBezTo>
                  <a:pt x="1990093" y="114287"/>
                  <a:pt x="1861994" y="147208"/>
                  <a:pt x="1944731" y="123568"/>
                </a:cubicBezTo>
                <a:cubicBezTo>
                  <a:pt x="1955617" y="120458"/>
                  <a:pt x="1966797" y="118440"/>
                  <a:pt x="1977683" y="115330"/>
                </a:cubicBezTo>
                <a:cubicBezTo>
                  <a:pt x="1986032" y="112944"/>
                  <a:pt x="1993972" y="109198"/>
                  <a:pt x="2002396" y="107092"/>
                </a:cubicBezTo>
                <a:cubicBezTo>
                  <a:pt x="2015980" y="103696"/>
                  <a:pt x="2029855" y="101600"/>
                  <a:pt x="2043585" y="98854"/>
                </a:cubicBezTo>
                <a:cubicBezTo>
                  <a:pt x="2135345" y="52977"/>
                  <a:pt x="2019742" y="107797"/>
                  <a:pt x="2109488" y="74141"/>
                </a:cubicBezTo>
                <a:cubicBezTo>
                  <a:pt x="2120986" y="69829"/>
                  <a:pt x="2130941" y="61977"/>
                  <a:pt x="2142439" y="57665"/>
                </a:cubicBezTo>
                <a:cubicBezTo>
                  <a:pt x="2153040" y="53690"/>
                  <a:pt x="2164650" y="53007"/>
                  <a:pt x="2175391" y="49427"/>
                </a:cubicBezTo>
                <a:cubicBezTo>
                  <a:pt x="2189419" y="44751"/>
                  <a:pt x="2203067" y="38958"/>
                  <a:pt x="2216580" y="32952"/>
                </a:cubicBezTo>
                <a:cubicBezTo>
                  <a:pt x="2227802" y="27965"/>
                  <a:pt x="2237881" y="20359"/>
                  <a:pt x="2249531" y="16476"/>
                </a:cubicBezTo>
                <a:cubicBezTo>
                  <a:pt x="2262814" y="12048"/>
                  <a:pt x="2277053" y="11275"/>
                  <a:pt x="2290721" y="8238"/>
                </a:cubicBezTo>
                <a:cubicBezTo>
                  <a:pt x="2301773" y="5782"/>
                  <a:pt x="2312688" y="2746"/>
                  <a:pt x="2323672" y="0"/>
                </a:cubicBezTo>
                <a:cubicBezTo>
                  <a:pt x="2373099" y="2746"/>
                  <a:pt x="2422653" y="3756"/>
                  <a:pt x="2471953" y="8238"/>
                </a:cubicBezTo>
                <a:cubicBezTo>
                  <a:pt x="2502648" y="11029"/>
                  <a:pt x="2533027" y="28123"/>
                  <a:pt x="2554331" y="49427"/>
                </a:cubicBezTo>
                <a:cubicBezTo>
                  <a:pt x="2562569" y="57665"/>
                  <a:pt x="2570199" y="66559"/>
                  <a:pt x="2579045" y="74141"/>
                </a:cubicBezTo>
                <a:cubicBezTo>
                  <a:pt x="2589469" y="83076"/>
                  <a:pt x="2600824" y="90874"/>
                  <a:pt x="2611996" y="98854"/>
                </a:cubicBezTo>
                <a:cubicBezTo>
                  <a:pt x="2620053" y="104609"/>
                  <a:pt x="2629104" y="108992"/>
                  <a:pt x="2636710" y="115330"/>
                </a:cubicBezTo>
                <a:cubicBezTo>
                  <a:pt x="2658886" y="133810"/>
                  <a:pt x="2659835" y="144829"/>
                  <a:pt x="2686137" y="156519"/>
                </a:cubicBezTo>
                <a:cubicBezTo>
                  <a:pt x="2702007" y="163572"/>
                  <a:pt x="2735564" y="172995"/>
                  <a:pt x="2735564" y="172995"/>
                </a:cubicBezTo>
                <a:cubicBezTo>
                  <a:pt x="2783114" y="204696"/>
                  <a:pt x="2740577" y="181659"/>
                  <a:pt x="2826180" y="197709"/>
                </a:cubicBezTo>
                <a:cubicBezTo>
                  <a:pt x="2848436" y="201882"/>
                  <a:pt x="2870115" y="208692"/>
                  <a:pt x="2892083" y="214184"/>
                </a:cubicBezTo>
                <a:lnTo>
                  <a:pt x="2925034" y="222422"/>
                </a:lnTo>
                <a:cubicBezTo>
                  <a:pt x="2977207" y="219676"/>
                  <a:pt x="3029522" y="218914"/>
                  <a:pt x="3081553" y="214184"/>
                </a:cubicBezTo>
                <a:cubicBezTo>
                  <a:pt x="3191272" y="204209"/>
                  <a:pt x="3047120" y="205946"/>
                  <a:pt x="3122742" y="205946"/>
                </a:cubicBezTo>
                <a:lnTo>
                  <a:pt x="3130980" y="205946"/>
                </a:lnTo>
                <a:cubicBezTo>
                  <a:pt x="3155694" y="200454"/>
                  <a:pt x="3179985" y="192487"/>
                  <a:pt x="3205121" y="189471"/>
                </a:cubicBezTo>
                <a:cubicBezTo>
                  <a:pt x="3455662" y="159407"/>
                  <a:pt x="3260439" y="196531"/>
                  <a:pt x="3378115" y="172995"/>
                </a:cubicBezTo>
                <a:cubicBezTo>
                  <a:pt x="3463240" y="176864"/>
                  <a:pt x="3542621" y="175699"/>
                  <a:pt x="3625250" y="189471"/>
                </a:cubicBezTo>
                <a:cubicBezTo>
                  <a:pt x="3636418" y="191332"/>
                  <a:pt x="3647751" y="193354"/>
                  <a:pt x="3658202" y="197709"/>
                </a:cubicBezTo>
                <a:cubicBezTo>
                  <a:pt x="3680873" y="207155"/>
                  <a:pt x="3700804" y="222893"/>
                  <a:pt x="3724104" y="230660"/>
                </a:cubicBezTo>
                <a:cubicBezTo>
                  <a:pt x="3770789" y="246222"/>
                  <a:pt x="3728868" y="230262"/>
                  <a:pt x="3790007" y="263611"/>
                </a:cubicBezTo>
                <a:cubicBezTo>
                  <a:pt x="3806178" y="272432"/>
                  <a:pt x="3823332" y="279379"/>
                  <a:pt x="3839434" y="288325"/>
                </a:cubicBezTo>
                <a:cubicBezTo>
                  <a:pt x="3848089" y="293133"/>
                  <a:pt x="3855293" y="300372"/>
                  <a:pt x="3864148" y="304800"/>
                </a:cubicBezTo>
                <a:cubicBezTo>
                  <a:pt x="3900001" y="322726"/>
                  <a:pt x="3881816" y="300946"/>
                  <a:pt x="3921812" y="329514"/>
                </a:cubicBezTo>
                <a:cubicBezTo>
                  <a:pt x="3931292" y="336285"/>
                  <a:pt x="3937681" y="346645"/>
                  <a:pt x="3946526" y="354227"/>
                </a:cubicBezTo>
                <a:cubicBezTo>
                  <a:pt x="3956950" y="363162"/>
                  <a:pt x="3968305" y="370961"/>
                  <a:pt x="3979477" y="378941"/>
                </a:cubicBezTo>
                <a:cubicBezTo>
                  <a:pt x="3987534" y="384696"/>
                  <a:pt x="3996585" y="389079"/>
                  <a:pt x="4004191" y="395417"/>
                </a:cubicBezTo>
                <a:cubicBezTo>
                  <a:pt x="4067620" y="448274"/>
                  <a:pt x="3992257" y="395699"/>
                  <a:pt x="4053618" y="436606"/>
                </a:cubicBezTo>
                <a:lnTo>
                  <a:pt x="4086569" y="486033"/>
                </a:lnTo>
                <a:cubicBezTo>
                  <a:pt x="4092061" y="494271"/>
                  <a:pt x="4096044" y="503745"/>
                  <a:pt x="4103045" y="510746"/>
                </a:cubicBezTo>
                <a:lnTo>
                  <a:pt x="4152472" y="560173"/>
                </a:lnTo>
                <a:cubicBezTo>
                  <a:pt x="4160710" y="568411"/>
                  <a:pt x="4167865" y="577897"/>
                  <a:pt x="4177185" y="584887"/>
                </a:cubicBezTo>
                <a:cubicBezTo>
                  <a:pt x="4188169" y="593125"/>
                  <a:pt x="4198713" y="601984"/>
                  <a:pt x="4210137" y="609600"/>
                </a:cubicBezTo>
                <a:cubicBezTo>
                  <a:pt x="4213212" y="611650"/>
                  <a:pt x="4266821" y="642596"/>
                  <a:pt x="4276039" y="650790"/>
                </a:cubicBezTo>
                <a:cubicBezTo>
                  <a:pt x="4293454" y="666270"/>
                  <a:pt x="4306827" y="686237"/>
                  <a:pt x="4325467" y="700217"/>
                </a:cubicBezTo>
                <a:lnTo>
                  <a:pt x="4391369" y="749644"/>
                </a:lnTo>
                <a:cubicBezTo>
                  <a:pt x="4418958" y="770336"/>
                  <a:pt x="4433740" y="783185"/>
                  <a:pt x="4465510" y="799071"/>
                </a:cubicBezTo>
                <a:cubicBezTo>
                  <a:pt x="4473277" y="802954"/>
                  <a:pt x="4482456" y="803426"/>
                  <a:pt x="4490223" y="807309"/>
                </a:cubicBezTo>
                <a:cubicBezTo>
                  <a:pt x="4515745" y="820070"/>
                  <a:pt x="4521739" y="833555"/>
                  <a:pt x="4547888" y="848498"/>
                </a:cubicBezTo>
                <a:cubicBezTo>
                  <a:pt x="4555427" y="852806"/>
                  <a:pt x="4564364" y="853990"/>
                  <a:pt x="4572602" y="856736"/>
                </a:cubicBezTo>
                <a:cubicBezTo>
                  <a:pt x="4680691" y="937802"/>
                  <a:pt x="4549399" y="844761"/>
                  <a:pt x="4630267" y="889687"/>
                </a:cubicBezTo>
                <a:cubicBezTo>
                  <a:pt x="4647576" y="899303"/>
                  <a:pt x="4661983" y="913782"/>
                  <a:pt x="4679694" y="922638"/>
                </a:cubicBezTo>
                <a:lnTo>
                  <a:pt x="4712645" y="939114"/>
                </a:lnTo>
                <a:cubicBezTo>
                  <a:pt x="4718137" y="947352"/>
                  <a:pt x="4729121" y="953926"/>
                  <a:pt x="4729121" y="963827"/>
                </a:cubicBezTo>
                <a:cubicBezTo>
                  <a:pt x="4729121" y="1043636"/>
                  <a:pt x="4729434" y="1035014"/>
                  <a:pt x="4687931" y="1062682"/>
                </a:cubicBezTo>
                <a:cubicBezTo>
                  <a:pt x="4629063" y="1150986"/>
                  <a:pt x="4720739" y="1016970"/>
                  <a:pt x="4646742" y="1112109"/>
                </a:cubicBezTo>
                <a:cubicBezTo>
                  <a:pt x="4634585" y="1127739"/>
                  <a:pt x="4624775" y="1145060"/>
                  <a:pt x="4613791" y="1161536"/>
                </a:cubicBezTo>
                <a:cubicBezTo>
                  <a:pt x="4608299" y="1169774"/>
                  <a:pt x="4604316" y="1179248"/>
                  <a:pt x="4597315" y="1186249"/>
                </a:cubicBezTo>
                <a:lnTo>
                  <a:pt x="4572602" y="1210963"/>
                </a:lnTo>
                <a:cubicBezTo>
                  <a:pt x="4552995" y="1269782"/>
                  <a:pt x="4565760" y="1245940"/>
                  <a:pt x="4539650" y="1285103"/>
                </a:cubicBezTo>
                <a:cubicBezTo>
                  <a:pt x="4530700" y="1356701"/>
                  <a:pt x="4526632" y="1345311"/>
                  <a:pt x="4539650" y="1416909"/>
                </a:cubicBezTo>
                <a:cubicBezTo>
                  <a:pt x="4541203" y="1425452"/>
                  <a:pt x="4542464" y="1434842"/>
                  <a:pt x="4547888" y="1441622"/>
                </a:cubicBezTo>
                <a:cubicBezTo>
                  <a:pt x="4554073" y="1449353"/>
                  <a:pt x="4564364" y="1452606"/>
                  <a:pt x="4572602" y="1458098"/>
                </a:cubicBezTo>
                <a:cubicBezTo>
                  <a:pt x="4575348" y="1466336"/>
                  <a:pt x="4576956" y="1475044"/>
                  <a:pt x="4580839" y="1482811"/>
                </a:cubicBezTo>
                <a:cubicBezTo>
                  <a:pt x="4587312" y="1495757"/>
                  <a:pt x="4615807" y="1531766"/>
                  <a:pt x="4622029" y="1540476"/>
                </a:cubicBezTo>
                <a:cubicBezTo>
                  <a:pt x="4627784" y="1548533"/>
                  <a:pt x="4632166" y="1557584"/>
                  <a:pt x="4638504" y="1565190"/>
                </a:cubicBezTo>
                <a:cubicBezTo>
                  <a:pt x="4645962" y="1574140"/>
                  <a:pt x="4655760" y="1580953"/>
                  <a:pt x="4663218" y="1589903"/>
                </a:cubicBezTo>
                <a:cubicBezTo>
                  <a:pt x="4669556" y="1597509"/>
                  <a:pt x="4673356" y="1607011"/>
                  <a:pt x="4679694" y="1614617"/>
                </a:cubicBezTo>
                <a:cubicBezTo>
                  <a:pt x="4687152" y="1623567"/>
                  <a:pt x="4697030" y="1630314"/>
                  <a:pt x="4704407" y="1639330"/>
                </a:cubicBezTo>
                <a:cubicBezTo>
                  <a:pt x="4732374" y="1673513"/>
                  <a:pt x="4746487" y="1703228"/>
                  <a:pt x="4778548" y="1729946"/>
                </a:cubicBezTo>
                <a:cubicBezTo>
                  <a:pt x="4786154" y="1736284"/>
                  <a:pt x="4795023" y="1740930"/>
                  <a:pt x="4803261" y="1746422"/>
                </a:cubicBezTo>
                <a:cubicBezTo>
                  <a:pt x="4823545" y="1807272"/>
                  <a:pt x="4833838" y="1816518"/>
                  <a:pt x="4811499" y="1894703"/>
                </a:cubicBezTo>
                <a:cubicBezTo>
                  <a:pt x="4808779" y="1904223"/>
                  <a:pt x="4795023" y="1905687"/>
                  <a:pt x="4786785" y="1911179"/>
                </a:cubicBezTo>
                <a:cubicBezTo>
                  <a:pt x="4757386" y="1955279"/>
                  <a:pt x="4777311" y="1928891"/>
                  <a:pt x="4720883" y="1985319"/>
                </a:cubicBezTo>
                <a:cubicBezTo>
                  <a:pt x="4712645" y="1993557"/>
                  <a:pt x="4707221" y="2006349"/>
                  <a:pt x="4696169" y="2010033"/>
                </a:cubicBezTo>
                <a:cubicBezTo>
                  <a:pt x="4687931" y="2012779"/>
                  <a:pt x="4679880" y="2016165"/>
                  <a:pt x="4671456" y="2018271"/>
                </a:cubicBezTo>
                <a:cubicBezTo>
                  <a:pt x="4624447" y="2030024"/>
                  <a:pt x="4639579" y="2022067"/>
                  <a:pt x="4597315" y="2034746"/>
                </a:cubicBezTo>
                <a:cubicBezTo>
                  <a:pt x="4580680" y="2039736"/>
                  <a:pt x="4565169" y="2049494"/>
                  <a:pt x="4547888" y="2051222"/>
                </a:cubicBezTo>
                <a:lnTo>
                  <a:pt x="4465510" y="2059460"/>
                </a:lnTo>
                <a:cubicBezTo>
                  <a:pt x="4369668" y="2083421"/>
                  <a:pt x="4478967" y="2058384"/>
                  <a:pt x="4259564" y="2075936"/>
                </a:cubicBezTo>
                <a:cubicBezTo>
                  <a:pt x="4248278" y="2076839"/>
                  <a:pt x="4237802" y="2082451"/>
                  <a:pt x="4226612" y="2084173"/>
                </a:cubicBezTo>
                <a:cubicBezTo>
                  <a:pt x="4202036" y="2087954"/>
                  <a:pt x="4177185" y="2089665"/>
                  <a:pt x="4152472" y="2092411"/>
                </a:cubicBezTo>
                <a:cubicBezTo>
                  <a:pt x="4049464" y="2118164"/>
                  <a:pt x="4177533" y="2085251"/>
                  <a:pt x="4094807" y="2108887"/>
                </a:cubicBezTo>
                <a:cubicBezTo>
                  <a:pt x="4086025" y="2111396"/>
                  <a:pt x="4047598" y="2119554"/>
                  <a:pt x="4037142" y="2125363"/>
                </a:cubicBezTo>
                <a:cubicBezTo>
                  <a:pt x="4019833" y="2134979"/>
                  <a:pt x="4004191" y="2147330"/>
                  <a:pt x="3987715" y="2158314"/>
                </a:cubicBezTo>
                <a:lnTo>
                  <a:pt x="3963002" y="2174790"/>
                </a:lnTo>
                <a:cubicBezTo>
                  <a:pt x="3902434" y="2275733"/>
                  <a:pt x="3970630" y="2175399"/>
                  <a:pt x="3913575" y="2232454"/>
                </a:cubicBezTo>
                <a:cubicBezTo>
                  <a:pt x="3874688" y="2271341"/>
                  <a:pt x="3915661" y="2241682"/>
                  <a:pt x="3888861" y="2281882"/>
                </a:cubicBezTo>
                <a:cubicBezTo>
                  <a:pt x="3882399" y="2291575"/>
                  <a:pt x="3871606" y="2297645"/>
                  <a:pt x="3864148" y="2306595"/>
                </a:cubicBezTo>
                <a:cubicBezTo>
                  <a:pt x="3857810" y="2314201"/>
                  <a:pt x="3854673" y="2324308"/>
                  <a:pt x="3847672" y="2331309"/>
                </a:cubicBezTo>
                <a:cubicBezTo>
                  <a:pt x="3840671" y="2338310"/>
                  <a:pt x="3830564" y="2341446"/>
                  <a:pt x="3822958" y="2347784"/>
                </a:cubicBezTo>
                <a:cubicBezTo>
                  <a:pt x="3785775" y="2378770"/>
                  <a:pt x="3812586" y="2366656"/>
                  <a:pt x="3773531" y="2388973"/>
                </a:cubicBezTo>
                <a:cubicBezTo>
                  <a:pt x="3653540" y="2457538"/>
                  <a:pt x="3808284" y="2367479"/>
                  <a:pt x="3715867" y="2413687"/>
                </a:cubicBezTo>
                <a:cubicBezTo>
                  <a:pt x="3701546" y="2420848"/>
                  <a:pt x="3688998" y="2431239"/>
                  <a:pt x="3674677" y="2438400"/>
                </a:cubicBezTo>
                <a:cubicBezTo>
                  <a:pt x="3666910" y="2442283"/>
                  <a:pt x="3658094" y="2443589"/>
                  <a:pt x="3649964" y="2446638"/>
                </a:cubicBezTo>
                <a:cubicBezTo>
                  <a:pt x="3587924" y="2469904"/>
                  <a:pt x="3631037" y="2457549"/>
                  <a:pt x="3575823" y="2471352"/>
                </a:cubicBezTo>
                <a:cubicBezTo>
                  <a:pt x="3567585" y="2476844"/>
                  <a:pt x="3559965" y="2483399"/>
                  <a:pt x="3551110" y="2487827"/>
                </a:cubicBezTo>
                <a:cubicBezTo>
                  <a:pt x="3539292" y="2493736"/>
                  <a:pt x="3504003" y="2501663"/>
                  <a:pt x="3493445" y="2504303"/>
                </a:cubicBezTo>
                <a:cubicBezTo>
                  <a:pt x="3460494" y="2501557"/>
                  <a:pt x="3427401" y="2500166"/>
                  <a:pt x="3394591" y="2496065"/>
                </a:cubicBezTo>
                <a:cubicBezTo>
                  <a:pt x="3383356" y="2494661"/>
                  <a:pt x="3372691" y="2490283"/>
                  <a:pt x="3361639" y="2487827"/>
                </a:cubicBezTo>
                <a:cubicBezTo>
                  <a:pt x="3347971" y="2484790"/>
                  <a:pt x="3334033" y="2482986"/>
                  <a:pt x="3320450" y="2479590"/>
                </a:cubicBezTo>
                <a:cubicBezTo>
                  <a:pt x="3312026" y="2477484"/>
                  <a:pt x="3304361" y="2472367"/>
                  <a:pt x="3295737" y="2471352"/>
                </a:cubicBezTo>
                <a:cubicBezTo>
                  <a:pt x="3257460" y="2466849"/>
                  <a:pt x="3218775" y="2466768"/>
                  <a:pt x="3180407" y="2463114"/>
                </a:cubicBezTo>
                <a:cubicBezTo>
                  <a:pt x="3157873" y="2460968"/>
                  <a:pt x="3106454" y="2452863"/>
                  <a:pt x="3081553" y="2446638"/>
                </a:cubicBezTo>
                <a:cubicBezTo>
                  <a:pt x="3073129" y="2444532"/>
                  <a:pt x="3065189" y="2440785"/>
                  <a:pt x="3056839" y="2438400"/>
                </a:cubicBezTo>
                <a:cubicBezTo>
                  <a:pt x="3045953" y="2435290"/>
                  <a:pt x="3034774" y="2433273"/>
                  <a:pt x="3023888" y="2430163"/>
                </a:cubicBezTo>
                <a:cubicBezTo>
                  <a:pt x="3015539" y="2427778"/>
                  <a:pt x="3007599" y="2424031"/>
                  <a:pt x="2999175" y="2421925"/>
                </a:cubicBezTo>
                <a:cubicBezTo>
                  <a:pt x="2985591" y="2418529"/>
                  <a:pt x="2971715" y="2416433"/>
                  <a:pt x="2957985" y="2413687"/>
                </a:cubicBezTo>
                <a:cubicBezTo>
                  <a:pt x="2949747" y="2408195"/>
                  <a:pt x="2942542" y="2400687"/>
                  <a:pt x="2933272" y="2397211"/>
                </a:cubicBezTo>
                <a:cubicBezTo>
                  <a:pt x="2920162" y="2392295"/>
                  <a:pt x="2905726" y="2392121"/>
                  <a:pt x="2892083" y="2388973"/>
                </a:cubicBezTo>
                <a:cubicBezTo>
                  <a:pt x="2870019" y="2383881"/>
                  <a:pt x="2848148" y="2377990"/>
                  <a:pt x="2826180" y="2372498"/>
                </a:cubicBezTo>
                <a:lnTo>
                  <a:pt x="2793229" y="2364260"/>
                </a:lnTo>
                <a:cubicBezTo>
                  <a:pt x="2694375" y="2367006"/>
                  <a:pt x="2595442" y="2367680"/>
                  <a:pt x="2496667" y="2372498"/>
                </a:cubicBezTo>
                <a:cubicBezTo>
                  <a:pt x="2482682" y="2373180"/>
                  <a:pt x="2469308" y="2378552"/>
                  <a:pt x="2455477" y="2380736"/>
                </a:cubicBezTo>
                <a:cubicBezTo>
                  <a:pt x="2417119" y="2386792"/>
                  <a:pt x="2378681" y="2392394"/>
                  <a:pt x="2340148" y="2397211"/>
                </a:cubicBezTo>
                <a:lnTo>
                  <a:pt x="2208342" y="2413687"/>
                </a:lnTo>
                <a:cubicBezTo>
                  <a:pt x="2147770" y="2433878"/>
                  <a:pt x="2209381" y="2415504"/>
                  <a:pt x="2084775" y="2430163"/>
                </a:cubicBezTo>
                <a:cubicBezTo>
                  <a:pt x="2070869" y="2431799"/>
                  <a:pt x="2057315" y="2435654"/>
                  <a:pt x="2043585" y="2438400"/>
                </a:cubicBezTo>
                <a:lnTo>
                  <a:pt x="1664645" y="2430163"/>
                </a:lnTo>
                <a:cubicBezTo>
                  <a:pt x="1655969" y="2429809"/>
                  <a:pt x="1648280" y="2424311"/>
                  <a:pt x="1639931" y="2421925"/>
                </a:cubicBezTo>
                <a:cubicBezTo>
                  <a:pt x="1629045" y="2418815"/>
                  <a:pt x="1617866" y="2416797"/>
                  <a:pt x="1606980" y="2413687"/>
                </a:cubicBezTo>
                <a:cubicBezTo>
                  <a:pt x="1598631" y="2411301"/>
                  <a:pt x="1590810" y="2407002"/>
                  <a:pt x="1582267" y="2405449"/>
                </a:cubicBezTo>
                <a:cubicBezTo>
                  <a:pt x="1560485" y="2401489"/>
                  <a:pt x="1538332" y="2399957"/>
                  <a:pt x="1516364" y="2397211"/>
                </a:cubicBezTo>
                <a:cubicBezTo>
                  <a:pt x="1460529" y="2378599"/>
                  <a:pt x="1528646" y="2399668"/>
                  <a:pt x="1433985" y="2380736"/>
                </a:cubicBezTo>
                <a:cubicBezTo>
                  <a:pt x="1425470" y="2379033"/>
                  <a:pt x="1417696" y="2374604"/>
                  <a:pt x="1409272" y="2372498"/>
                </a:cubicBezTo>
                <a:cubicBezTo>
                  <a:pt x="1395688" y="2369102"/>
                  <a:pt x="1381944" y="2366240"/>
                  <a:pt x="1368083" y="2364260"/>
                </a:cubicBezTo>
                <a:cubicBezTo>
                  <a:pt x="1343467" y="2360743"/>
                  <a:pt x="1318656" y="2358768"/>
                  <a:pt x="1293942" y="2356022"/>
                </a:cubicBezTo>
                <a:cubicBezTo>
                  <a:pt x="1282958" y="2353276"/>
                  <a:pt x="1271835" y="2351037"/>
                  <a:pt x="1260991" y="2347784"/>
                </a:cubicBezTo>
                <a:cubicBezTo>
                  <a:pt x="1244357" y="2342794"/>
                  <a:pt x="1228319" y="2335878"/>
                  <a:pt x="1211564" y="2331309"/>
                </a:cubicBezTo>
                <a:cubicBezTo>
                  <a:pt x="1198056" y="2327625"/>
                  <a:pt x="1183883" y="2326755"/>
                  <a:pt x="1170375" y="2323071"/>
                </a:cubicBezTo>
                <a:cubicBezTo>
                  <a:pt x="1153620" y="2318501"/>
                  <a:pt x="1137796" y="2310807"/>
                  <a:pt x="1120948" y="2306595"/>
                </a:cubicBezTo>
                <a:cubicBezTo>
                  <a:pt x="1104744" y="2302544"/>
                  <a:pt x="1087725" y="2302408"/>
                  <a:pt x="1071521" y="2298357"/>
                </a:cubicBezTo>
                <a:cubicBezTo>
                  <a:pt x="904293" y="2256551"/>
                  <a:pt x="1123390" y="2302141"/>
                  <a:pt x="980904" y="2273644"/>
                </a:cubicBezTo>
                <a:cubicBezTo>
                  <a:pt x="946105" y="2259724"/>
                  <a:pt x="927301" y="2251267"/>
                  <a:pt x="890288" y="2240692"/>
                </a:cubicBezTo>
                <a:cubicBezTo>
                  <a:pt x="868516" y="2234471"/>
                  <a:pt x="845867" y="2231378"/>
                  <a:pt x="824385" y="2224217"/>
                </a:cubicBezTo>
                <a:cubicBezTo>
                  <a:pt x="816147" y="2221471"/>
                  <a:pt x="808149" y="2217863"/>
                  <a:pt x="799672" y="2215979"/>
                </a:cubicBezTo>
                <a:cubicBezTo>
                  <a:pt x="783367" y="2212356"/>
                  <a:pt x="766679" y="2210729"/>
                  <a:pt x="750245" y="2207741"/>
                </a:cubicBezTo>
                <a:cubicBezTo>
                  <a:pt x="736469" y="2205236"/>
                  <a:pt x="722724" y="2202540"/>
                  <a:pt x="709056" y="2199503"/>
                </a:cubicBezTo>
                <a:cubicBezTo>
                  <a:pt x="698004" y="2197047"/>
                  <a:pt x="687294" y="2192987"/>
                  <a:pt x="676104" y="2191265"/>
                </a:cubicBezTo>
                <a:cubicBezTo>
                  <a:pt x="586710" y="2177512"/>
                  <a:pt x="623422" y="2189175"/>
                  <a:pt x="544299" y="2174790"/>
                </a:cubicBezTo>
                <a:cubicBezTo>
                  <a:pt x="533160" y="2172765"/>
                  <a:pt x="522450" y="2168772"/>
                  <a:pt x="511348" y="2166552"/>
                </a:cubicBezTo>
                <a:cubicBezTo>
                  <a:pt x="438856" y="2152053"/>
                  <a:pt x="485305" y="2166109"/>
                  <a:pt x="437207" y="2150076"/>
                </a:cubicBezTo>
                <a:cubicBezTo>
                  <a:pt x="420731" y="2139092"/>
                  <a:pt x="406565" y="2123387"/>
                  <a:pt x="387780" y="2117125"/>
                </a:cubicBezTo>
                <a:lnTo>
                  <a:pt x="338353" y="2100649"/>
                </a:lnTo>
                <a:cubicBezTo>
                  <a:pt x="335607" y="2092411"/>
                  <a:pt x="334777" y="2083262"/>
                  <a:pt x="330115" y="2075936"/>
                </a:cubicBezTo>
                <a:cubicBezTo>
                  <a:pt x="293125" y="2017809"/>
                  <a:pt x="277689" y="2007035"/>
                  <a:pt x="231261" y="1960606"/>
                </a:cubicBezTo>
                <a:lnTo>
                  <a:pt x="181834" y="1911179"/>
                </a:lnTo>
                <a:cubicBezTo>
                  <a:pt x="173596" y="1902941"/>
                  <a:pt x="166441" y="1893455"/>
                  <a:pt x="157121" y="1886465"/>
                </a:cubicBezTo>
                <a:cubicBezTo>
                  <a:pt x="146137" y="1878227"/>
                  <a:pt x="134593" y="1870687"/>
                  <a:pt x="124169" y="1861752"/>
                </a:cubicBezTo>
                <a:cubicBezTo>
                  <a:pt x="71590" y="1816684"/>
                  <a:pt x="123651" y="1858079"/>
                  <a:pt x="82980" y="1812325"/>
                </a:cubicBezTo>
                <a:cubicBezTo>
                  <a:pt x="67500" y="1794910"/>
                  <a:pt x="33553" y="1762898"/>
                  <a:pt x="33553" y="1762898"/>
                </a:cubicBezTo>
                <a:cubicBezTo>
                  <a:pt x="28061" y="1751914"/>
                  <a:pt x="23170" y="1740608"/>
                  <a:pt x="17077" y="1729946"/>
                </a:cubicBezTo>
                <a:cubicBezTo>
                  <a:pt x="12165" y="1721350"/>
                  <a:pt x="1220" y="1715114"/>
                  <a:pt x="602" y="1705233"/>
                </a:cubicBezTo>
                <a:cubicBezTo>
                  <a:pt x="-1631" y="1669500"/>
                  <a:pt x="2617" y="1633399"/>
                  <a:pt x="8839" y="1598141"/>
                </a:cubicBezTo>
                <a:cubicBezTo>
                  <a:pt x="10973" y="1586048"/>
                  <a:pt x="18806" y="1575604"/>
                  <a:pt x="25315" y="1565190"/>
                </a:cubicBezTo>
                <a:cubicBezTo>
                  <a:pt x="46813" y="1530794"/>
                  <a:pt x="69503" y="1512764"/>
                  <a:pt x="99456" y="1482811"/>
                </a:cubicBezTo>
                <a:cubicBezTo>
                  <a:pt x="212139" y="1370128"/>
                  <a:pt x="48894" y="1536604"/>
                  <a:pt x="140645" y="1433384"/>
                </a:cubicBezTo>
                <a:cubicBezTo>
                  <a:pt x="156125" y="1415969"/>
                  <a:pt x="173596" y="1400433"/>
                  <a:pt x="190072" y="1383957"/>
                </a:cubicBezTo>
                <a:cubicBezTo>
                  <a:pt x="198310" y="1375719"/>
                  <a:pt x="207795" y="1368564"/>
                  <a:pt x="214785" y="1359244"/>
                </a:cubicBezTo>
                <a:cubicBezTo>
                  <a:pt x="223023" y="1348260"/>
                  <a:pt x="230564" y="1336717"/>
                  <a:pt x="239499" y="1326292"/>
                </a:cubicBezTo>
                <a:cubicBezTo>
                  <a:pt x="287070" y="1270792"/>
                  <a:pt x="244273" y="1331487"/>
                  <a:pt x="280688" y="1276865"/>
                </a:cubicBezTo>
                <a:cubicBezTo>
                  <a:pt x="278189" y="1241873"/>
                  <a:pt x="287578" y="1166508"/>
                  <a:pt x="255975" y="1128584"/>
                </a:cubicBezTo>
                <a:cubicBezTo>
                  <a:pt x="249637" y="1120978"/>
                  <a:pt x="239499" y="1117601"/>
                  <a:pt x="231261" y="1112109"/>
                </a:cubicBezTo>
                <a:cubicBezTo>
                  <a:pt x="191848" y="1052988"/>
                  <a:pt x="212312" y="1076684"/>
                  <a:pt x="173596" y="1037968"/>
                </a:cubicBezTo>
                <a:cubicBezTo>
                  <a:pt x="168104" y="1026984"/>
                  <a:pt x="163439" y="1015547"/>
                  <a:pt x="157121" y="1005017"/>
                </a:cubicBezTo>
                <a:cubicBezTo>
                  <a:pt x="146933" y="988037"/>
                  <a:pt x="133024" y="973301"/>
                  <a:pt x="124169" y="955590"/>
                </a:cubicBezTo>
                <a:cubicBezTo>
                  <a:pt x="101554" y="910358"/>
                  <a:pt x="115062" y="932462"/>
                  <a:pt x="82980" y="889687"/>
                </a:cubicBezTo>
                <a:lnTo>
                  <a:pt x="66504" y="823784"/>
                </a:lnTo>
                <a:lnTo>
                  <a:pt x="58267" y="790833"/>
                </a:lnTo>
                <a:cubicBezTo>
                  <a:pt x="61013" y="741406"/>
                  <a:pt x="61811" y="691832"/>
                  <a:pt x="66504" y="642552"/>
                </a:cubicBezTo>
                <a:cubicBezTo>
                  <a:pt x="68921" y="617177"/>
                  <a:pt x="97479" y="583734"/>
                  <a:pt x="107694" y="568411"/>
                </a:cubicBezTo>
                <a:lnTo>
                  <a:pt x="140645" y="518984"/>
                </a:lnTo>
                <a:cubicBezTo>
                  <a:pt x="146137" y="510746"/>
                  <a:pt x="150120" y="501272"/>
                  <a:pt x="157121" y="494271"/>
                </a:cubicBezTo>
                <a:cubicBezTo>
                  <a:pt x="165359" y="486033"/>
                  <a:pt x="174376" y="478507"/>
                  <a:pt x="181834" y="469557"/>
                </a:cubicBezTo>
                <a:cubicBezTo>
                  <a:pt x="188172" y="461951"/>
                  <a:pt x="191972" y="452450"/>
                  <a:pt x="198310" y="444844"/>
                </a:cubicBezTo>
                <a:cubicBezTo>
                  <a:pt x="231131" y="405459"/>
                  <a:pt x="212389" y="433111"/>
                  <a:pt x="247737" y="403654"/>
                </a:cubicBezTo>
                <a:cubicBezTo>
                  <a:pt x="256687" y="396196"/>
                  <a:pt x="263254" y="386093"/>
                  <a:pt x="272450" y="378941"/>
                </a:cubicBezTo>
                <a:cubicBezTo>
                  <a:pt x="288080" y="366784"/>
                  <a:pt x="305401" y="356974"/>
                  <a:pt x="321877" y="345990"/>
                </a:cubicBezTo>
                <a:lnTo>
                  <a:pt x="346591" y="329514"/>
                </a:lnTo>
                <a:cubicBezTo>
                  <a:pt x="410334" y="338620"/>
                  <a:pt x="422105" y="363838"/>
                  <a:pt x="437207" y="37070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3"/>
          <p:cNvSpPr/>
          <p:nvPr/>
        </p:nvSpPr>
        <p:spPr>
          <a:xfrm>
            <a:off x="1317960" y="527400"/>
            <a:ext cx="344304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Oglądajcie obrazki i opisujcie je. Wykorzystujcie do tego każdą okazję. Rysujcie wraz z dzieckiem. Mogą to być proste obrazki, towarzyszyć temu powinien wasz komentarz: „ …teraz rysujemy dom, tu narysujemy okno, a tu będzie komin…”.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7" name="CustomShape 4"/>
          <p:cNvSpPr/>
          <p:nvPr/>
        </p:nvSpPr>
        <p:spPr>
          <a:xfrm>
            <a:off x="7142040" y="4308480"/>
            <a:ext cx="373140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Recytujcie razem z dzieckiem proste wierszyki, wyliczanki, słuchajcie razem jego ulubionych bajek (nawet wielokrotnie). Śpiewajcie z dzieckiem. Jest to ćwiczenie językowe, rytmiczne, a zarazem terapeutyczne.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408" name="Obraz 13"/>
          <p:cNvPicPr/>
          <p:nvPr/>
        </p:nvPicPr>
        <p:blipFill>
          <a:blip r:embed="rId2"/>
          <a:stretch/>
        </p:blipFill>
        <p:spPr>
          <a:xfrm>
            <a:off x="1491840" y="3267360"/>
            <a:ext cx="3610080" cy="3321720"/>
          </a:xfrm>
          <a:prstGeom prst="rect">
            <a:avLst/>
          </a:prstGeom>
          <a:ln w="0">
            <a:noFill/>
          </a:ln>
        </p:spPr>
      </p:pic>
      <p:pic>
        <p:nvPicPr>
          <p:cNvPr id="409" name="Obraz 14"/>
          <p:cNvPicPr/>
          <p:nvPr/>
        </p:nvPicPr>
        <p:blipFill>
          <a:blip r:embed="rId3"/>
          <a:stretch/>
        </p:blipFill>
        <p:spPr>
          <a:xfrm>
            <a:off x="5844600" y="255600"/>
            <a:ext cx="4015440" cy="3011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401040" y="232560"/>
            <a:ext cx="1091628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5400" b="0" strike="noStrike" spc="-1">
                <a:solidFill>
                  <a:srgbClr val="000000"/>
                </a:solidFill>
                <a:latin typeface="Bookman Old Style"/>
              </a:rPr>
              <a:t>Jak przebiega prawidłowy rozwój mowy i języka?</a:t>
            </a:r>
            <a:endParaRPr lang="pl-PL" sz="5400" b="0" strike="noStrike" spc="-1">
              <a:latin typeface="Arial"/>
            </a:endParaRPr>
          </a:p>
        </p:txBody>
      </p:sp>
      <p:pic>
        <p:nvPicPr>
          <p:cNvPr id="338" name="Obraz 3"/>
          <p:cNvPicPr/>
          <p:nvPr/>
        </p:nvPicPr>
        <p:blipFill>
          <a:blip r:embed="rId2"/>
          <a:stretch/>
        </p:blipFill>
        <p:spPr>
          <a:xfrm>
            <a:off x="807480" y="2367000"/>
            <a:ext cx="9823680" cy="37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374040" y="2030040"/>
            <a:ext cx="2325960" cy="264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2800" b="1" strike="noStrike" spc="-1">
                <a:solidFill>
                  <a:srgbClr val="000000"/>
                </a:solidFill>
                <a:latin typeface="Baskerville Old Face"/>
              </a:rPr>
              <a:t>CZY NOWE MEDIA ROZWIJAJĄ MOWĘ MAŁEGO DZIECKA?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411" name="Obraz 3"/>
          <p:cNvPicPr/>
          <p:nvPr/>
        </p:nvPicPr>
        <p:blipFill>
          <a:blip r:embed="rId2"/>
          <a:stretch/>
        </p:blipFill>
        <p:spPr>
          <a:xfrm>
            <a:off x="3047760" y="1622160"/>
            <a:ext cx="8472240" cy="4677840"/>
          </a:xfrm>
          <a:prstGeom prst="rect">
            <a:avLst/>
          </a:prstGeom>
          <a:ln w="0">
            <a:noFill/>
          </a:ln>
        </p:spPr>
      </p:pic>
      <p:sp>
        <p:nvSpPr>
          <p:cNvPr id="412" name="Line 2"/>
          <p:cNvSpPr/>
          <p:nvPr/>
        </p:nvSpPr>
        <p:spPr>
          <a:xfrm flipH="1">
            <a:off x="6652800" y="3402000"/>
            <a:ext cx="1159560" cy="13017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3" name="Line 3"/>
          <p:cNvSpPr/>
          <p:nvPr/>
        </p:nvSpPr>
        <p:spPr>
          <a:xfrm>
            <a:off x="6663600" y="3492720"/>
            <a:ext cx="1137960" cy="112032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697040" y="477720"/>
            <a:ext cx="9382680" cy="595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  <a:tabLst>
                <a:tab pos="1581120" algn="l"/>
              </a:tabLst>
            </a:pPr>
            <a:r>
              <a:rPr lang="pl-PL" sz="7200" b="0" strike="noStrike" spc="-1">
                <a:solidFill>
                  <a:srgbClr val="FF0000"/>
                </a:solidFill>
                <a:latin typeface="Bookman Old Style"/>
                <a:ea typeface="Calibri"/>
              </a:rPr>
              <a:t>Ani telewizja, ani komputer, tablet czy telefon nie pomogą dziecku nauczyć się mówić!!!</a:t>
            </a:r>
            <a:endParaRPr lang="pl-PL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1037880" y="1013400"/>
            <a:ext cx="10000440" cy="575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6000" b="0" strike="noStrike" spc="-1" dirty="0">
                <a:solidFill>
                  <a:srgbClr val="385623"/>
                </a:solidFill>
                <a:latin typeface="Bookman Old Style"/>
              </a:rPr>
              <a:t>„Jedynie bezpośrednia komunikacja z drugim człowiekiem jest podstawą głębokiego przetwarzania</a:t>
            </a:r>
            <a:endParaRPr lang="pl-PL" sz="6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6000" b="0" strike="noStrike" spc="-1" dirty="0">
                <a:solidFill>
                  <a:srgbClr val="385623"/>
                </a:solidFill>
                <a:latin typeface="Bookman Old Style"/>
              </a:rPr>
              <a:t>informacji.” </a:t>
            </a:r>
            <a:r>
              <a:rPr lang="pl-PL" sz="6000" b="0" strike="noStrike" spc="-1" dirty="0">
                <a:solidFill>
                  <a:srgbClr val="385623"/>
                </a:solidFill>
                <a:latin typeface="Calibri"/>
              </a:rPr>
              <a:t>	</a:t>
            </a:r>
            <a:endParaRPr lang="pl-PL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60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pl-PL" sz="1200" b="0" strike="noStrike" spc="-1" dirty="0" err="1">
                <a:solidFill>
                  <a:srgbClr val="385623"/>
                </a:solidFill>
                <a:latin typeface="Bookman Old Style"/>
              </a:rPr>
              <a:t>Spitzer</a:t>
            </a:r>
            <a:r>
              <a:rPr lang="pl-PL" sz="1200" b="0" strike="noStrike" spc="-1" dirty="0">
                <a:solidFill>
                  <a:srgbClr val="385623"/>
                </a:solidFill>
                <a:latin typeface="Bookman Old Style"/>
              </a:rPr>
              <a:t> Manfred</a:t>
            </a:r>
            <a:endParaRPr lang="pl-PL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/>
          </p:nvPr>
        </p:nvSpPr>
        <p:spPr>
          <a:xfrm>
            <a:off x="540912" y="531178"/>
            <a:ext cx="11169795" cy="530784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3600" b="1" dirty="0">
                <a:latin typeface="Century" panose="02040604050505020304" pitchFamily="18" charset="0"/>
              </a:rPr>
              <a:t>D</a:t>
            </a:r>
            <a:r>
              <a:rPr lang="pl-PL" sz="3600" b="1" dirty="0" smtClean="0">
                <a:latin typeface="Century" panose="02040604050505020304" pitchFamily="18" charset="0"/>
              </a:rPr>
              <a:t>o </a:t>
            </a:r>
            <a:r>
              <a:rPr lang="pl-PL" sz="3600" b="1" dirty="0">
                <a:latin typeface="Century" panose="02040604050505020304" pitchFamily="18" charset="0"/>
              </a:rPr>
              <a:t>trzeciego roku </a:t>
            </a:r>
            <a:r>
              <a:rPr lang="pl-PL" sz="3600" b="1" dirty="0" smtClean="0">
                <a:latin typeface="Century" panose="02040604050505020304" pitchFamily="18" charset="0"/>
              </a:rPr>
              <a:t>życia </a:t>
            </a:r>
            <a:r>
              <a:rPr lang="pl-PL" sz="3600" b="1" dirty="0">
                <a:latin typeface="Century" panose="02040604050505020304" pitchFamily="18" charset="0"/>
              </a:rPr>
              <a:t>dziecko nie powinno mieć żadnego kontaktu z mediami </a:t>
            </a:r>
            <a:r>
              <a:rPr lang="pl-PL" sz="3600" b="1" dirty="0" smtClean="0">
                <a:latin typeface="Century" panose="02040604050505020304" pitchFamily="18" charset="0"/>
              </a:rPr>
              <a:t>audiowizualnymi</a:t>
            </a:r>
            <a:r>
              <a:rPr lang="pl-PL" sz="3600" dirty="0" smtClean="0">
                <a:latin typeface="Century" panose="02040604050505020304" pitchFamily="18" charset="0"/>
              </a:rPr>
              <a:t>, ponieważ upośledzają one późniejsze funkcjonowanie w różnych sferach-z jednej strony wpływają na pogorszenie umiejętności komunikacji bezpośredniej, z drugiej sprawiają, ze dzieci bardzo szybko zaczynają się izolować od rodziców.</a:t>
            </a:r>
            <a:endParaRPr lang="pl-PL" sz="3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16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Obraz 3"/>
          <p:cNvPicPr/>
          <p:nvPr/>
        </p:nvPicPr>
        <p:blipFill>
          <a:blip r:embed="rId2"/>
          <a:stretch/>
        </p:blipFill>
        <p:spPr>
          <a:xfrm>
            <a:off x="2430000" y="252720"/>
            <a:ext cx="6388560" cy="638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Obraz 15"/>
          <p:cNvPicPr/>
          <p:nvPr/>
        </p:nvPicPr>
        <p:blipFill>
          <a:blip r:embed="rId2"/>
          <a:stretch/>
        </p:blipFill>
        <p:spPr>
          <a:xfrm>
            <a:off x="191880" y="-30240"/>
            <a:ext cx="5234760" cy="3312720"/>
          </a:xfrm>
          <a:prstGeom prst="rect">
            <a:avLst/>
          </a:prstGeom>
          <a:ln w="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6135480" y="350280"/>
            <a:ext cx="5405400" cy="283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Ok. 3 miesiącu życia pojawia się odruch bezwarunkowy tzw. </a:t>
            </a:r>
            <a:r>
              <a:rPr lang="pl-PL" sz="1800" b="1" strike="noStrike" spc="-1">
                <a:solidFill>
                  <a:srgbClr val="000000"/>
                </a:solidFill>
                <a:latin typeface="Calibri"/>
              </a:rPr>
              <a:t>głużenie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 (gruchanie), które jest jednakowe na wszystkich kontynentach oraz występuje u dzieci głuchych. Głużenie charakteryzuje się wydawaniem przez niemowlę różnych dźwięków realizowanych przypadkowo. Są to głównie głoski tylnojęzykowe oraz zwarte, zdarzają się również wargowe. Gruchanie występuje wówczas, gdy dziecko jest zadowolone i odprężone.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341" name="Obraz 11"/>
          <p:cNvPicPr/>
          <p:nvPr/>
        </p:nvPicPr>
        <p:blipFill>
          <a:blip r:embed="rId3"/>
          <a:stretch/>
        </p:blipFill>
        <p:spPr>
          <a:xfrm>
            <a:off x="6373800" y="3212640"/>
            <a:ext cx="5493240" cy="2775960"/>
          </a:xfrm>
          <a:prstGeom prst="rect">
            <a:avLst/>
          </a:prstGeom>
          <a:ln w="0"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436680" y="3282840"/>
            <a:ext cx="6095520" cy="283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Około 6 miesiąca dziecko przechodzi w kolejną fazę rozwojową, a mianowicie w okres gaworzenia. </a:t>
            </a:r>
            <a:r>
              <a:rPr lang="pl-PL" sz="1800" b="1" strike="noStrike" spc="-1">
                <a:solidFill>
                  <a:srgbClr val="000000"/>
                </a:solidFill>
                <a:latin typeface="Calibri"/>
              </a:rPr>
              <a:t>Gaworzenie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 jest odruchem warunkowym i charakteryzuje się zamierzonym wydawaniem i powtarzaniem dźwięków. Na początku tego okresu pojawiają się pierwsze sylaby (ma, ta, ba, później: ma - ma, ta - ta, ba - ba), które dziecko powtarza wielokrotnie, ale nie przypisuje im konkretnego znaczenia. Z końcem pierwszego roku życia wypowiada już 2 - 3 wyrazy (mama, baba, tata). Wchodząc w kolejny etap rozwoju mowy, dziecko rozumie już wiele i potrafi spełniać proste polecenia.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226080" y="1197360"/>
            <a:ext cx="4254840" cy="44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Od 1 do 2 roku życia dziecko wchodzi w </a:t>
            </a:r>
            <a:r>
              <a:rPr lang="pl-PL" sz="1800" b="1" strike="noStrike" spc="-1">
                <a:solidFill>
                  <a:srgbClr val="000000"/>
                </a:solidFill>
                <a:latin typeface="Calibri"/>
              </a:rPr>
              <a:t>okres wyrazu. 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Potrafi wypowiedzieć wszystkie samogłoski z wyjątkiem nosowych </a:t>
            </a:r>
            <a:r>
              <a:rPr lang="pl-PL" sz="1800" b="0" i="1" strike="noStrike" spc="-1">
                <a:solidFill>
                  <a:srgbClr val="000000"/>
                </a:solidFill>
                <a:latin typeface="Calibri"/>
              </a:rPr>
              <a:t>„ą”, „ę” 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oraz spółgłoski: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i="1" strike="noStrike" spc="-1">
                <a:solidFill>
                  <a:srgbClr val="000000"/>
                </a:solidFill>
                <a:latin typeface="Calibri"/>
              </a:rPr>
              <a:t>wargowe p, b, m;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przedniojęzykowo - zębowe: </a:t>
            </a:r>
            <a:r>
              <a:rPr lang="pl-PL" sz="1800" b="1" i="1" strike="noStrike" spc="-1">
                <a:solidFill>
                  <a:srgbClr val="000000"/>
                </a:solidFill>
                <a:latin typeface="Calibri"/>
              </a:rPr>
              <a:t>t, d, n;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tylnojęzykowe </a:t>
            </a:r>
            <a:r>
              <a:rPr lang="pl-PL" sz="1800" b="1" i="1" strike="noStrike" spc="-1">
                <a:solidFill>
                  <a:srgbClr val="000000"/>
                </a:solidFill>
                <a:latin typeface="Calibri"/>
              </a:rPr>
              <a:t>k, g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 i środkowojęzykowe ś, a czasami też </a:t>
            </a:r>
            <a:r>
              <a:rPr lang="pl-PL" sz="1800" b="1" i="1" strike="noStrike" spc="-1">
                <a:solidFill>
                  <a:srgbClr val="000000"/>
                </a:solidFill>
                <a:latin typeface="Calibri"/>
              </a:rPr>
              <a:t>ć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Pozostałe spółgłoski zastępuje innymi, podobnymi.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 tym okresie cechą charakterystyczną jest to, iż dziecko</a:t>
            </a:r>
            <a:r>
              <a:t/>
            </a:r>
            <a:br/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wypowiada tylko pierwszą lub ostatnią sylabę wyrazu.</a:t>
            </a:r>
            <a:r>
              <a:t/>
            </a:r>
            <a:br/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Wyraz pełni w tym momencie funkcję zdania.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344" name="Obraz 4"/>
          <p:cNvPicPr/>
          <p:nvPr/>
        </p:nvPicPr>
        <p:blipFill>
          <a:blip r:embed="rId2"/>
          <a:stretch/>
        </p:blipFill>
        <p:spPr>
          <a:xfrm>
            <a:off x="5221440" y="376200"/>
            <a:ext cx="5784840" cy="5959800"/>
          </a:xfrm>
          <a:prstGeom prst="rect">
            <a:avLst/>
          </a:prstGeom>
          <a:ln w="0"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718920" y="376200"/>
            <a:ext cx="3060000" cy="3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CO POTRAFI ROCZNE DZIECKO?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8341920" y="1100520"/>
            <a:ext cx="2998080" cy="44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Między 2 a 3 rokiem życia następuje rozkwit mowy czyli </a:t>
            </a:r>
            <a:r>
              <a:rPr lang="pl-PL" sz="1800" b="1" strike="noStrike" spc="-1">
                <a:solidFill>
                  <a:srgbClr val="000000"/>
                </a:solidFill>
                <a:latin typeface="Calibri"/>
              </a:rPr>
              <a:t>okres zdania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. Dziecko zaczyna rozumieć mowę rodziców, dotyczącą członków rodziny, interesujących je przedmiotów i zdarzeń. Pierwsze zdania są dwuwyrazowe i twierdzące, potem pojawiają się pytania</a:t>
            </a:r>
            <a:r>
              <a:t/>
            </a:r>
            <a:br/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i zdania rozkazujące. Dziecko używa przede wszystkim rzeczowników, czasowniki początkowo używane są w formie bezokolicznika.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347" name="Obraz 1"/>
          <p:cNvPicPr/>
          <p:nvPr/>
        </p:nvPicPr>
        <p:blipFill>
          <a:blip r:embed="rId2"/>
          <a:stretch/>
        </p:blipFill>
        <p:spPr>
          <a:xfrm>
            <a:off x="1119960" y="381240"/>
            <a:ext cx="6162480" cy="602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824760" y="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4400" b="1" strike="noStrike" spc="-1">
                <a:solidFill>
                  <a:srgbClr val="000000"/>
                </a:solidFill>
                <a:latin typeface="Bookman Old Style"/>
              </a:rPr>
              <a:t>Okres swoistej mowy dziecięcej </a:t>
            </a:r>
            <a:r>
              <a:rPr lang="pl-PL" sz="4400" b="0" strike="noStrike" spc="-1">
                <a:solidFill>
                  <a:srgbClr val="000000"/>
                </a:solidFill>
                <a:latin typeface="Bookman Old Style"/>
              </a:rPr>
              <a:t>– od 3 do 7 roku życia</a:t>
            </a:r>
            <a:endParaRPr lang="pl-PL" sz="44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5791320" y="2551680"/>
            <a:ext cx="550260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Dosis"/>
              </a:rPr>
              <a:t>Mowa w dalszym ciągu się rozwija, następuje rozwój artykulacyjny, wzbogaca się zasób słownictwa, rozwija się umiejętność budowania zdań złożonych. </a:t>
            </a:r>
            <a:r>
              <a:rPr lang="pl-PL" sz="1800" b="1" u="sng" strike="noStrike" spc="-1" dirty="0">
                <a:solidFill>
                  <a:srgbClr val="FF0000"/>
                </a:solidFill>
                <a:uFillTx/>
                <a:latin typeface="Dosis"/>
              </a:rPr>
              <a:t>Prawidłowo rozwijający się trzylatek komunikuje się, tworząc proste zdania</a:t>
            </a:r>
            <a:r>
              <a:rPr lang="pl-PL" sz="1800" b="0" u="sng" strike="noStrike" spc="-1" dirty="0">
                <a:solidFill>
                  <a:srgbClr val="000000"/>
                </a:solidFill>
                <a:uFillTx/>
                <a:latin typeface="Dosis"/>
              </a:rPr>
              <a:t>.</a:t>
            </a:r>
            <a:r>
              <a:rPr lang="pl-PL" sz="1800" b="0" strike="noStrike" spc="-1" dirty="0">
                <a:solidFill>
                  <a:srgbClr val="000000"/>
                </a:solidFill>
                <a:latin typeface="Dosis"/>
              </a:rPr>
              <a:t> Za ich pomocą przekazuje otoczeniu informacje o swoich potrzebach, chęciach. </a:t>
            </a:r>
            <a:r>
              <a:rPr lang="pl-PL" sz="1800" b="1" strike="noStrike" spc="-1" dirty="0">
                <a:solidFill>
                  <a:srgbClr val="FF0000"/>
                </a:solidFill>
                <a:latin typeface="Dosis"/>
              </a:rPr>
              <a:t>Potrafi też uważnie słuchać, zapamiętuje informacje. Wykonuje polecenia</a:t>
            </a:r>
            <a:r>
              <a:rPr lang="pl-PL" sz="1800" b="0" strike="noStrike" spc="-1" dirty="0">
                <a:solidFill>
                  <a:srgbClr val="000000"/>
                </a:solidFill>
                <a:latin typeface="Dosis"/>
              </a:rPr>
              <a:t>. U czterolatków w dalszym ciągu występują zniekształcenia, ale w nieco mniejszym stopniu. Pojawiają się neologizmy.</a:t>
            </a:r>
            <a:r>
              <a:rPr dirty="0"/>
              <a:t/>
            </a:r>
            <a:br>
              <a:rPr dirty="0"/>
            </a:br>
            <a:endParaRPr lang="pl-PL" sz="1800" b="0" strike="noStrike" spc="-1" dirty="0">
              <a:latin typeface="Arial"/>
            </a:endParaRPr>
          </a:p>
        </p:txBody>
      </p:sp>
      <p:pic>
        <p:nvPicPr>
          <p:cNvPr id="350" name="Obraz 3"/>
          <p:cNvPicPr/>
          <p:nvPr/>
        </p:nvPicPr>
        <p:blipFill>
          <a:blip r:embed="rId2"/>
          <a:stretch/>
        </p:blipFill>
        <p:spPr>
          <a:xfrm>
            <a:off x="1274760" y="2996640"/>
            <a:ext cx="3809880" cy="269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Obraz 3"/>
          <p:cNvPicPr/>
          <p:nvPr/>
        </p:nvPicPr>
        <p:blipFill>
          <a:blip r:embed="rId3"/>
          <a:stretch/>
        </p:blipFill>
        <p:spPr>
          <a:xfrm>
            <a:off x="5947560" y="313200"/>
            <a:ext cx="5956200" cy="6269040"/>
          </a:xfrm>
          <a:prstGeom prst="rect">
            <a:avLst/>
          </a:prstGeom>
          <a:ln w="0"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782640" y="1021320"/>
            <a:ext cx="4151520" cy="477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Bookman Old Style"/>
              </a:rPr>
              <a:t>Dziecko trzyletnie 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</a:pPr>
            <a:r>
              <a:rPr lang="pl-PL" sz="1400" b="0" u="sng" strike="noStrike" spc="-1">
                <a:solidFill>
                  <a:srgbClr val="C00000"/>
                </a:solidFill>
                <a:uFillTx/>
                <a:latin typeface="Bookman Old Style"/>
              </a:rPr>
              <a:t>sprawnie posługuje się mową,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wypowiedzi dziecka są wielowyrazowe; używa zdań złożonych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zasób słów dziecka zwiększa się do ok.</a:t>
            </a:r>
            <a:r>
              <a:rPr lang="pl-PL" sz="1400" b="1" strike="noStrike" spc="-1">
                <a:solidFill>
                  <a:srgbClr val="C00000"/>
                </a:solidFill>
                <a:latin typeface="Bookman Old Style"/>
              </a:rPr>
              <a:t> 1000 wyrazów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zadaje dużo pytań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wymienia czynności i przedmioty na obrazku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rozumie coś się do niego mówi, jeżeli jest to związane z czymś, czego wcześniej doświadczyło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powinno już wymawiać wszystkie samogłoski, spółgłoski : </a:t>
            </a:r>
            <a:r>
              <a:rPr lang="pl-PL" sz="1400" b="1" i="1" strike="noStrike" spc="-1">
                <a:solidFill>
                  <a:srgbClr val="000000"/>
                </a:solidFill>
                <a:latin typeface="Bookman Old Style"/>
              </a:rPr>
              <a:t>p, b, m, f, w, ś, ż, ć, dź, ń, k, g, h, t, d, n, l, ł, j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.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pojawiają się głoski : 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s, z, c, dz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. 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W mowie potocznej często dziecko zastępuje głoski dla niego trudne łatwiejszymi odpowiednikami, np. 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r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zamienia na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 j 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lub 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l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,</a:t>
            </a:r>
            <a:r>
              <a:t/>
            </a:r>
            <a:br/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sz, ż, cz, dż  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odpowiednio na 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si, zi, ci, dzi</a:t>
            </a:r>
            <a:endParaRPr lang="pl-P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7142040" y="2197800"/>
            <a:ext cx="4283280" cy="30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Bookman Old Style"/>
              </a:rPr>
              <a:t>Dziecko czteroletnie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potrafi już mówić o przeszłości i przyszłości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Zadaje mnóstwo pytań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używa coraz bardziej złożonych zdań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W sferze artykulacji: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utrwalają się głoski </a:t>
            </a:r>
            <a:r>
              <a:rPr lang="pl-PL" sz="1400" b="1" i="1" strike="noStrike" spc="-1">
                <a:solidFill>
                  <a:srgbClr val="000000"/>
                </a:solidFill>
                <a:latin typeface="Bookman Old Style"/>
              </a:rPr>
              <a:t>s, z, c, dz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głoski sz, ż, cz, dż mogą być zastępowane przez s, z, c, dz ( jest to tzw. seplenienie fizjologiczne)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czasami pojawia się głoska r, choć jej brak nie powinien jeszcze niepokoić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może pojawić się tzw. hiperpoprawność np. zamiast cukierek – czukierek</a:t>
            </a:r>
            <a:endParaRPr lang="pl-PL" sz="1400" b="0" strike="noStrike" spc="-1">
              <a:latin typeface="Arial"/>
            </a:endParaRPr>
          </a:p>
        </p:txBody>
      </p:sp>
      <p:pic>
        <p:nvPicPr>
          <p:cNvPr id="354" name="Obraz 2"/>
          <p:cNvPicPr/>
          <p:nvPr/>
        </p:nvPicPr>
        <p:blipFill>
          <a:blip r:embed="rId2"/>
          <a:stretch/>
        </p:blipFill>
        <p:spPr>
          <a:xfrm>
            <a:off x="969480" y="671760"/>
            <a:ext cx="5754600" cy="482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Obraz 2"/>
          <p:cNvPicPr/>
          <p:nvPr/>
        </p:nvPicPr>
        <p:blipFill>
          <a:blip r:embed="rId2"/>
          <a:stretch/>
        </p:blipFill>
        <p:spPr>
          <a:xfrm>
            <a:off x="180000" y="0"/>
            <a:ext cx="5750280" cy="6857640"/>
          </a:xfrm>
          <a:prstGeom prst="rect">
            <a:avLst/>
          </a:prstGeom>
          <a:ln w="0"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6960960" y="1741680"/>
            <a:ext cx="3714840" cy="286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Bookman Old Style"/>
              </a:rPr>
              <a:t>Dziecko pięcioletnie 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posługuje się pełnymi zdaniami , poprawnymi gramatycznie i zrozumiałymi dla otoczenia. Malec potrafi opowiadać długie historie i rozmawiać o swoich uczuciach. Umie definiować przedmioty za pomocą ich funkcji. </a:t>
            </a:r>
            <a:endParaRPr lang="pl-P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W sferze artykulacji: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potrafi powtórzyć </a:t>
            </a:r>
            <a:r>
              <a:rPr lang="pl-PL" sz="1400" b="1" i="1" strike="noStrike" spc="-1">
                <a:solidFill>
                  <a:srgbClr val="000000"/>
                </a:solidFill>
                <a:latin typeface="Bookman Old Style"/>
              </a:rPr>
              <a:t>sz, ż, cz, dż 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choć w mowie potocznej może jeszcze pojawiać się seplenienie</a:t>
            </a:r>
            <a:endParaRPr lang="pl-PL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głoska 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r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często jest wymawiana lub zastępowana przez </a:t>
            </a:r>
            <a:r>
              <a:rPr lang="pl-PL" sz="1400" b="0" i="1" strike="noStrike" spc="-1">
                <a:solidFill>
                  <a:srgbClr val="000000"/>
                </a:solidFill>
                <a:latin typeface="Bookman Old Style"/>
              </a:rPr>
              <a:t>l</a:t>
            </a:r>
            <a:r>
              <a:rPr lang="pl-PL" sz="1400" b="0" strike="noStrike" spc="-1">
                <a:solidFill>
                  <a:srgbClr val="000000"/>
                </a:solidFill>
                <a:latin typeface="Bookman Old Style"/>
              </a:rPr>
              <a:t> np. rower- lowel</a:t>
            </a: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1244</Words>
  <Application>Microsoft Office PowerPoint</Application>
  <PresentationFormat>Panoramiczny</PresentationFormat>
  <Paragraphs>78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17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24</vt:i4>
      </vt:variant>
    </vt:vector>
  </HeadingPairs>
  <TitlesOfParts>
    <vt:vector size="49" baseType="lpstr">
      <vt:lpstr>Arial</vt:lpstr>
      <vt:lpstr>Baskerville Old Face</vt:lpstr>
      <vt:lpstr>Bookman Old Style</vt:lpstr>
      <vt:lpstr>Calibri</vt:lpstr>
      <vt:lpstr>Calibri Light</vt:lpstr>
      <vt:lpstr>Century</vt:lpstr>
      <vt:lpstr>DejaVu Sans</vt:lpstr>
      <vt:lpstr>Dosis</vt:lpstr>
      <vt:lpstr>Noto Sans Bold</vt:lpstr>
      <vt:lpstr>Noto Sans Regular</vt:lpstr>
      <vt:lpstr>Source Sans Pro</vt:lpstr>
      <vt:lpstr>Source Sans Pro Black</vt:lpstr>
      <vt:lpstr>Source Sans Pro Light</vt:lpstr>
      <vt:lpstr>Source Sans Pro Semibold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ROZWÓJ MOWY DZIECKA</dc:title>
  <dc:subject/>
  <dc:creator>Konto Microsoft</dc:creator>
  <dc:description/>
  <cp:lastModifiedBy>Konto Microsoft</cp:lastModifiedBy>
  <cp:revision>53</cp:revision>
  <dcterms:created xsi:type="dcterms:W3CDTF">2021-09-19T18:18:16Z</dcterms:created>
  <dcterms:modified xsi:type="dcterms:W3CDTF">2023-10-23T17:06:44Z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